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78" r:id="rId3"/>
    <p:sldId id="274" r:id="rId4"/>
    <p:sldId id="277" r:id="rId5"/>
    <p:sldId id="258" r:id="rId6"/>
    <p:sldId id="257" r:id="rId7"/>
    <p:sldId id="268" r:id="rId8"/>
    <p:sldId id="269" r:id="rId9"/>
    <p:sldId id="265" r:id="rId10"/>
    <p:sldId id="267" r:id="rId11"/>
    <p:sldId id="266" r:id="rId12"/>
    <p:sldId id="271" r:id="rId13"/>
    <p:sldId id="259" r:id="rId14"/>
    <p:sldId id="27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94660"/>
  </p:normalViewPr>
  <p:slideViewPr>
    <p:cSldViewPr>
      <p:cViewPr varScale="1">
        <p:scale>
          <a:sx n="83" d="100"/>
          <a:sy n="83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bancaf\Desktop\Reflexivity\distribution%20of%20da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Frequency of post entries </a:t>
            </a:r>
            <a:r>
              <a:rPr lang="en-US" sz="1400" i="1" dirty="0"/>
              <a:t>(3-month intervals)</a:t>
            </a:r>
          </a:p>
        </c:rich>
      </c:tx>
      <c:layout>
        <c:manualLayout>
          <c:xMode val="edge"/>
          <c:yMode val="edge"/>
          <c:x val="0.239964898965943"/>
          <c:y val="0.048780487804878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Sheet1!$D$4:$D$12</c:f>
              <c:strCache>
                <c:ptCount val="9"/>
                <c:pt idx="0">
                  <c:v>4/06-6/06</c:v>
                </c:pt>
                <c:pt idx="1">
                  <c:v>7/06-9/06</c:v>
                </c:pt>
                <c:pt idx="2">
                  <c:v>10/06-12/06</c:v>
                </c:pt>
                <c:pt idx="3">
                  <c:v>1/07-3/07</c:v>
                </c:pt>
                <c:pt idx="4">
                  <c:v>4/07-6/07</c:v>
                </c:pt>
                <c:pt idx="5">
                  <c:v>7/07-9/07</c:v>
                </c:pt>
                <c:pt idx="6">
                  <c:v>10/07-12/07</c:v>
                </c:pt>
                <c:pt idx="7">
                  <c:v>1/08-3/08</c:v>
                </c:pt>
                <c:pt idx="8">
                  <c:v>4/08-6/08</c:v>
                </c:pt>
              </c:strCache>
            </c:strRef>
          </c:cat>
          <c:val>
            <c:numRef>
              <c:f>Sheet1!$E$4:$E$12</c:f>
              <c:numCache>
                <c:formatCode>General</c:formatCode>
                <c:ptCount val="9"/>
                <c:pt idx="0">
                  <c:v>4.0</c:v>
                </c:pt>
                <c:pt idx="1">
                  <c:v>5.0</c:v>
                </c:pt>
                <c:pt idx="2">
                  <c:v>3.0</c:v>
                </c:pt>
                <c:pt idx="3">
                  <c:v>1.0</c:v>
                </c:pt>
                <c:pt idx="4">
                  <c:v>9.0</c:v>
                </c:pt>
                <c:pt idx="5">
                  <c:v>9.0</c:v>
                </c:pt>
                <c:pt idx="6">
                  <c:v>3.0</c:v>
                </c:pt>
                <c:pt idx="7">
                  <c:v>2.0</c:v>
                </c:pt>
                <c:pt idx="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192648"/>
        <c:axId val="492195624"/>
      </c:barChart>
      <c:catAx>
        <c:axId val="492192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92195624"/>
        <c:crosses val="autoZero"/>
        <c:auto val="1"/>
        <c:lblAlgn val="ctr"/>
        <c:lblOffset val="100"/>
        <c:noMultiLvlLbl val="0"/>
      </c:catAx>
      <c:valAx>
        <c:axId val="492195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posts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2192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318-DB5A-457D-BF65-DE9E62998753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5456-57E0-4AB8-8356-B1CB07D7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318-DB5A-457D-BF65-DE9E62998753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5456-57E0-4AB8-8356-B1CB07D7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318-DB5A-457D-BF65-DE9E62998753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5456-57E0-4AB8-8356-B1CB07D7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318-DB5A-457D-BF65-DE9E62998753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5456-57E0-4AB8-8356-B1CB07D7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318-DB5A-457D-BF65-DE9E62998753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5456-57E0-4AB8-8356-B1CB07D7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318-DB5A-457D-BF65-DE9E62998753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5456-57E0-4AB8-8356-B1CB07D7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318-DB5A-457D-BF65-DE9E62998753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5456-57E0-4AB8-8356-B1CB07D7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318-DB5A-457D-BF65-DE9E62998753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5456-57E0-4AB8-8356-B1CB07D7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318-DB5A-457D-BF65-DE9E62998753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5456-57E0-4AB8-8356-B1CB07D7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318-DB5A-457D-BF65-DE9E62998753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5456-57E0-4AB8-8356-B1CB07D7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318-DB5A-457D-BF65-DE9E62998753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5456-57E0-4AB8-8356-B1CB07D7E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/>
            </a:gs>
            <a:gs pos="100000">
              <a:schemeClr val="accent1">
                <a:lumMod val="5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5D318-DB5A-457D-BF65-DE9E62998753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65456-57E0-4AB8-8356-B1CB07D7EC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21 logo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05" y="6208292"/>
            <a:ext cx="3335702" cy="574670"/>
          </a:xfrm>
          <a:prstGeom prst="rect">
            <a:avLst/>
          </a:prstGeom>
        </p:spPr>
      </p:pic>
      <p:pic>
        <p:nvPicPr>
          <p:cNvPr id="8" name="Picture 7" descr="EC Logo.eps"/>
          <p:cNvPicPr>
            <a:picLocks noChangeAspect="1"/>
          </p:cNvPicPr>
          <p:nvPr/>
        </p:nvPicPr>
        <p:blipFill>
          <a:blip r:embed="rId14"/>
          <a:srcRect r="77574"/>
          <a:stretch>
            <a:fillRect/>
          </a:stretch>
        </p:blipFill>
        <p:spPr>
          <a:xfrm>
            <a:off x="8501608" y="6195062"/>
            <a:ext cx="598739" cy="6497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nstantia"/>
          <a:ea typeface="+mj-ea"/>
          <a:cs typeface="Constant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abanca.net/" TargetMode="External"/><Relationship Id="rId3" Type="http://schemas.openxmlformats.org/officeDocument/2006/relationships/hyperlink" Target="http://problemfinding.labanca.ne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Assessment of trustworthiness of online audited reflexivity</a:t>
            </a:r>
            <a:br>
              <a:rPr lang="en-US" cap="all" dirty="0" smtClean="0"/>
            </a:br>
            <a:endParaRPr lang="en-US" cap="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267200"/>
            <a:ext cx="5562600" cy="14478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Frank LaBanca, </a:t>
            </a:r>
            <a:r>
              <a:rPr lang="en-US" dirty="0" err="1" smtClean="0"/>
              <a:t>EdD</a:t>
            </a:r>
            <a:endParaRPr lang="en-US" i="1" dirty="0" smtClean="0">
              <a:latin typeface="Arial Narrow"/>
              <a:cs typeface="Arial Narrow"/>
            </a:endParaRPr>
          </a:p>
          <a:p>
            <a:pPr algn="l"/>
            <a:r>
              <a:rPr lang="en-US" sz="2800" i="1" dirty="0" smtClean="0">
                <a:latin typeface="Arial Narrow"/>
                <a:cs typeface="Arial Narrow"/>
              </a:rPr>
              <a:t>Director</a:t>
            </a:r>
          </a:p>
        </p:txBody>
      </p:sp>
      <p:pic>
        <p:nvPicPr>
          <p:cNvPr id="4" name="Picture 3" descr="logo-b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800600"/>
            <a:ext cx="5867400" cy="113991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Distribution of Themes</a:t>
            </a:r>
            <a:endParaRPr lang="en-US" dirty="0"/>
          </a:p>
        </p:txBody>
      </p:sp>
      <p:pic>
        <p:nvPicPr>
          <p:cNvPr id="2" name="Picture 1" descr="Screen shot 2012-01-12 at 4.29.2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9" t="27819" r="3173" b="16201"/>
          <a:stretch/>
        </p:blipFill>
        <p:spPr>
          <a:xfrm>
            <a:off x="228600" y="1522512"/>
            <a:ext cx="8610600" cy="411628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696" y="1219200"/>
            <a:ext cx="8248708" cy="5334000"/>
          </a:xfrm>
        </p:spPr>
        <p:txBody>
          <a:bodyPr>
            <a:normAutofit/>
          </a:bodyPr>
          <a:lstStyle/>
          <a:p>
            <a:r>
              <a:rPr lang="en-US" dirty="0"/>
              <a:t>Describing Tasks</a:t>
            </a:r>
          </a:p>
          <a:p>
            <a:pPr lvl="1"/>
            <a:r>
              <a:rPr lang="en-US" dirty="0"/>
              <a:t>Explanations, often elaborated</a:t>
            </a:r>
          </a:p>
          <a:p>
            <a:pPr lvl="1"/>
            <a:r>
              <a:rPr lang="en-US" dirty="0"/>
              <a:t>Audit trail for dependability</a:t>
            </a:r>
          </a:p>
          <a:p>
            <a:endParaRPr lang="en-US" dirty="0" smtClean="0"/>
          </a:p>
          <a:p>
            <a:r>
              <a:rPr lang="en-US" dirty="0" smtClean="0"/>
              <a:t>Concept Building</a:t>
            </a:r>
          </a:p>
          <a:p>
            <a:pPr lvl="1"/>
            <a:r>
              <a:rPr lang="en-US" dirty="0" smtClean="0"/>
              <a:t>Subject behaviors to theory</a:t>
            </a:r>
          </a:p>
          <a:p>
            <a:pPr lvl="1"/>
            <a:r>
              <a:rPr lang="en-US" dirty="0" smtClean="0"/>
              <a:t>Nature of socially constructing situated knowledge</a:t>
            </a:r>
          </a:p>
          <a:p>
            <a:pPr lvl="1"/>
            <a:r>
              <a:rPr lang="en-US" dirty="0" smtClean="0"/>
              <a:t>Auditors: Learning theory and alternate learning theory</a:t>
            </a:r>
          </a:p>
          <a:p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96" y="1219200"/>
            <a:ext cx="8448704" cy="50673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Decision </a:t>
            </a:r>
            <a:r>
              <a:rPr lang="en-US" dirty="0"/>
              <a:t>Points and Interaction</a:t>
            </a:r>
          </a:p>
          <a:p>
            <a:pPr lvl="1"/>
            <a:r>
              <a:rPr lang="en-US" dirty="0"/>
              <a:t>Considering alternatives</a:t>
            </a:r>
          </a:p>
          <a:p>
            <a:pPr lvl="1"/>
            <a:r>
              <a:rPr lang="en-US" dirty="0"/>
              <a:t>Evolution of ideas</a:t>
            </a:r>
          </a:p>
          <a:p>
            <a:pPr lvl="1"/>
            <a:r>
              <a:rPr lang="en-US" dirty="0"/>
              <a:t>Auditors: Agree and consider</a:t>
            </a:r>
          </a:p>
          <a:p>
            <a:pPr lvl="1"/>
            <a:r>
              <a:rPr lang="en-US" dirty="0"/>
              <a:t>Auditors: Influence on each other: elaboration</a:t>
            </a:r>
          </a:p>
          <a:p>
            <a:endParaRPr lang="en-US" dirty="0" smtClean="0"/>
          </a:p>
          <a:p>
            <a:r>
              <a:rPr lang="en-US" dirty="0" smtClean="0"/>
              <a:t>Metacognitive actions</a:t>
            </a:r>
          </a:p>
          <a:p>
            <a:pPr lvl="1"/>
            <a:r>
              <a:rPr lang="en-US" dirty="0" smtClean="0"/>
              <a:t>Influence of external factors: </a:t>
            </a:r>
            <a:r>
              <a:rPr lang="en-US" i="1" dirty="0" smtClean="0"/>
              <a:t>past, present, future</a:t>
            </a:r>
            <a:endParaRPr lang="en-US" dirty="0" smtClean="0"/>
          </a:p>
          <a:p>
            <a:pPr lvl="1"/>
            <a:r>
              <a:rPr lang="en-US" dirty="0" smtClean="0"/>
              <a:t>Looking for clarification: process and change</a:t>
            </a:r>
          </a:p>
          <a:p>
            <a:pPr lvl="1"/>
            <a:r>
              <a:rPr lang="en-US" dirty="0" smtClean="0"/>
              <a:t>Auditors:  Connecting with their own interests and passions.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Benefits of a blog for reflexivity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96" y="3733800"/>
            <a:ext cx="8248708" cy="255272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i="1" dirty="0" smtClean="0"/>
              <a:t>Effective tool for qualitative research</a:t>
            </a:r>
          </a:p>
          <a:p>
            <a:r>
              <a:rPr lang="en-US" dirty="0" smtClean="0"/>
              <a:t>Online, accessible, asynchronous</a:t>
            </a:r>
          </a:p>
          <a:p>
            <a:r>
              <a:rPr lang="en-US" dirty="0" smtClean="0"/>
              <a:t>Ease of use</a:t>
            </a:r>
          </a:p>
          <a:p>
            <a:r>
              <a:rPr lang="en-US" dirty="0" smtClean="0"/>
              <a:t>Convenience for auditors</a:t>
            </a:r>
          </a:p>
          <a:p>
            <a:r>
              <a:rPr lang="en-US" dirty="0" smtClean="0"/>
              <a:t>Impact of auditors on each other for variety</a:t>
            </a:r>
          </a:p>
          <a:p>
            <a:r>
              <a:rPr lang="en-US" dirty="0" smtClean="0"/>
              <a:t>Transparent</a:t>
            </a:r>
            <a:endParaRPr lang="en-US" dirty="0"/>
          </a:p>
        </p:txBody>
      </p:sp>
      <p:pic>
        <p:nvPicPr>
          <p:cNvPr id="4" name="Picture 2" descr="blo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6629400" cy="23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96" y="1295400"/>
            <a:ext cx="8248708" cy="4991121"/>
          </a:xfrm>
        </p:spPr>
        <p:txBody>
          <a:bodyPr/>
          <a:lstStyle/>
          <a:p>
            <a:r>
              <a:rPr lang="en-US" dirty="0" smtClean="0"/>
              <a:t>Single case study</a:t>
            </a:r>
          </a:p>
          <a:p>
            <a:r>
              <a:rPr lang="en-US" dirty="0" smtClean="0"/>
              <a:t>Bias towards technology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Metareflexive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i="1" dirty="0" smtClean="0">
              <a:hlinkClick r:id="rId2"/>
            </a:endParaRPr>
          </a:p>
          <a:p>
            <a:pPr algn="ctr">
              <a:buNone/>
            </a:pPr>
            <a:r>
              <a:rPr lang="en-US" i="1" dirty="0" smtClean="0">
                <a:hlinkClick r:id="rId2"/>
              </a:rPr>
              <a:t>www.labanca.net</a:t>
            </a:r>
            <a:endParaRPr lang="en-US" i="1" dirty="0" smtClean="0"/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i="1" dirty="0" smtClean="0">
                <a:hlinkClick r:id="rId3"/>
              </a:rPr>
              <a:t>problemfinding.labanca.net</a:t>
            </a:r>
            <a:endParaRPr lang="en-US" i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-century Approach to Presentation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Picture 3" descr="photo(16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" t="15616" r="5125" b="19018"/>
          <a:stretch/>
        </p:blipFill>
        <p:spPr>
          <a:xfrm>
            <a:off x="485395" y="1613247"/>
            <a:ext cx="8277605" cy="44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0100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Evolution of this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96" y="1447800"/>
            <a:ext cx="8248708" cy="4838721"/>
          </a:xfrm>
        </p:spPr>
        <p:txBody>
          <a:bodyPr/>
          <a:lstStyle/>
          <a:p>
            <a:r>
              <a:rPr lang="en-US" dirty="0" smtClean="0"/>
              <a:t>What I’m not focusing on . . 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Multicase</a:t>
            </a:r>
            <a:r>
              <a:rPr lang="en-US" dirty="0" smtClean="0"/>
              <a:t> study of the impact of problem finding on the quality of authentic open inquiry science research projects.</a:t>
            </a:r>
          </a:p>
        </p:txBody>
      </p:sp>
      <p:pic>
        <p:nvPicPr>
          <p:cNvPr id="4" name="Picture 80" descr="C:\Documents and Settings\Frank.PC326916935110\My Documents\My Pictures\isef_logo_ne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905000"/>
            <a:ext cx="1968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006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86000"/>
            <a:ext cx="251655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Evolution of this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96" y="1447800"/>
            <a:ext cx="8248708" cy="4838721"/>
          </a:xfrm>
        </p:spPr>
        <p:txBody>
          <a:bodyPr>
            <a:normAutofit/>
          </a:bodyPr>
          <a:lstStyle/>
          <a:p>
            <a:r>
              <a:rPr lang="en-US" dirty="0" smtClean="0"/>
              <a:t>What I am focusing on . . 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impact of a novel reflexivity technique (reflective writing) on the emergent outcomes of the problem finding study.</a:t>
            </a:r>
          </a:p>
        </p:txBody>
      </p:sp>
      <p:pic>
        <p:nvPicPr>
          <p:cNvPr id="1026" name="Picture 2" descr="http://www.cwrl.utexas.edu/files/multiple_choic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133600"/>
            <a:ext cx="2362200" cy="1771650"/>
          </a:xfrm>
          <a:prstGeom prst="rect">
            <a:avLst/>
          </a:prstGeom>
          <a:noFill/>
        </p:spPr>
      </p:pic>
      <p:pic>
        <p:nvPicPr>
          <p:cNvPr id="1028" name="Picture 4" descr="http://www.wilsoninfo.com/computer/computerimag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133600"/>
            <a:ext cx="1359357" cy="17526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3886200" y="2971800"/>
            <a:ext cx="1371600" cy="1588"/>
          </a:xfrm>
          <a:prstGeom prst="straightConnector1">
            <a:avLst/>
          </a:prstGeom>
          <a:ln w="1016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Metareflexivity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0"/>
            <a:ext cx="8410604" cy="2476521"/>
          </a:xfrm>
        </p:spPr>
        <p:txBody>
          <a:bodyPr/>
          <a:lstStyle/>
          <a:p>
            <a:r>
              <a:rPr lang="en-US" dirty="0" smtClean="0"/>
              <a:t>My role</a:t>
            </a:r>
          </a:p>
          <a:p>
            <a:r>
              <a:rPr lang="en-US" dirty="0" smtClean="0"/>
              <a:t>My auditor’s role</a:t>
            </a:r>
          </a:p>
          <a:p>
            <a:endParaRPr lang="en-US" dirty="0" smtClean="0"/>
          </a:p>
          <a:p>
            <a:r>
              <a:rPr lang="en-US" dirty="0" smtClean="0"/>
              <a:t>Methods development</a:t>
            </a:r>
            <a:endParaRPr lang="en-US" dirty="0"/>
          </a:p>
        </p:txBody>
      </p:sp>
      <p:pic>
        <p:nvPicPr>
          <p:cNvPr id="4" name="Picture 2" descr="blo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6781800" cy="241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high quality reflexivity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733800"/>
            <a:ext cx="8763000" cy="2971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Critical self reflection</a:t>
            </a:r>
          </a:p>
          <a:p>
            <a:r>
              <a:rPr lang="en-US" dirty="0" smtClean="0"/>
              <a:t>Ongoing record of experiences, reactions, and emerging awareness of assumptions, biases, or </a:t>
            </a:r>
            <a:r>
              <a:rPr lang="en-US" dirty="0" err="1" smtClean="0"/>
              <a:t>positionality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Identifying, accepting, verifying, and/or unlearning of preconceived personal and theoretical commitments </a:t>
            </a:r>
          </a:p>
          <a:p>
            <a:r>
              <a:rPr lang="en-US" dirty="0" smtClean="0"/>
              <a:t>Emerging awareness of ideas</a:t>
            </a:r>
          </a:p>
          <a:p>
            <a:r>
              <a:rPr lang="en-US" dirty="0" smtClean="0"/>
              <a:t>Build trustworthiness</a:t>
            </a:r>
          </a:p>
        </p:txBody>
      </p:sp>
      <p:pic>
        <p:nvPicPr>
          <p:cNvPr id="1026" name="Picture 2" descr="6CA31E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295400"/>
            <a:ext cx="6858000" cy="22785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 t="-714" r="1783" b="4582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Data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48708" cy="4991121"/>
          </a:xfrm>
        </p:spPr>
        <p:txBody>
          <a:bodyPr/>
          <a:lstStyle/>
          <a:p>
            <a:pPr defTabSz="341313"/>
            <a:r>
              <a:rPr lang="en-US" dirty="0" smtClean="0"/>
              <a:t>Unit of study: 	    “Post” – </a:t>
            </a:r>
            <a:r>
              <a:rPr lang="en-US" sz="2000" i="1" dirty="0" smtClean="0"/>
              <a:t>(my writing)          </a:t>
            </a:r>
            <a:r>
              <a:rPr lang="en-US" dirty="0" smtClean="0"/>
              <a:t>37 units</a:t>
            </a:r>
          </a:p>
          <a:p>
            <a:pPr defTabSz="481013">
              <a:buNone/>
            </a:pPr>
            <a:r>
              <a:rPr lang="en-US" dirty="0" smtClean="0"/>
              <a:t>						      </a:t>
            </a:r>
            <a:r>
              <a:rPr lang="en-US" dirty="0"/>
              <a:t> </a:t>
            </a:r>
            <a:r>
              <a:rPr lang="en-US" dirty="0" smtClean="0"/>
              <a:t>“Response” – </a:t>
            </a:r>
            <a:r>
              <a:rPr lang="en-US" sz="2000" i="1" dirty="0" smtClean="0"/>
              <a:t>(audits) </a:t>
            </a:r>
            <a:r>
              <a:rPr lang="en-US" dirty="0" smtClean="0"/>
              <a:t>26 units</a:t>
            </a:r>
          </a:p>
          <a:p>
            <a:r>
              <a:rPr lang="en-US" dirty="0" smtClean="0"/>
              <a:t>Lines of text:	    2625</a:t>
            </a:r>
          </a:p>
        </p:txBody>
      </p:sp>
      <p:sp>
        <p:nvSpPr>
          <p:cNvPr id="6" name="Rectangle 5"/>
          <p:cNvSpPr/>
          <p:nvPr/>
        </p:nvSpPr>
        <p:spPr>
          <a:xfrm>
            <a:off x="7086600" y="4724400"/>
            <a:ext cx="1752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Data analysis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086600" y="3810000"/>
            <a:ext cx="1752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Pilot study 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7086600" y="5029200"/>
            <a:ext cx="1752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Writing/Revising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7086600" y="4419600"/>
            <a:ext cx="1752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Data collection</a:t>
            </a:r>
            <a:endParaRPr lang="en-US" sz="16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58110290"/>
              </p:ext>
            </p:extLst>
          </p:nvPr>
        </p:nvGraphicFramePr>
        <p:xfrm>
          <a:off x="533400" y="3200400"/>
          <a:ext cx="6324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7086600" y="4114800"/>
            <a:ext cx="1752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Study design</a:t>
            </a:r>
            <a:endParaRPr lang="en-US" sz="1600" dirty="0"/>
          </a:p>
        </p:txBody>
      </p:sp>
      <p:cxnSp>
        <p:nvCxnSpPr>
          <p:cNvPr id="15" name="Straight Arrow Connector 14"/>
          <p:cNvCxnSpPr>
            <a:stCxn id="7" idx="1"/>
            <a:endCxn id="16" idx="3"/>
          </p:cNvCxnSpPr>
          <p:nvPr/>
        </p:nvCxnSpPr>
        <p:spPr>
          <a:xfrm rot="10800000" flipV="1">
            <a:off x="1905000" y="3924300"/>
            <a:ext cx="5181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600200" y="3886200"/>
            <a:ext cx="304800" cy="152400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1" idx="1"/>
          </p:cNvCxnSpPr>
          <p:nvPr/>
        </p:nvCxnSpPr>
        <p:spPr>
          <a:xfrm rot="10800000">
            <a:off x="3352800" y="4191000"/>
            <a:ext cx="3733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209800" y="4114800"/>
            <a:ext cx="1143000" cy="152400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9" idx="1"/>
          </p:cNvCxnSpPr>
          <p:nvPr/>
        </p:nvCxnSpPr>
        <p:spPr>
          <a:xfrm rot="10800000">
            <a:off x="4267200" y="4495800"/>
            <a:ext cx="2819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581400" y="4419600"/>
            <a:ext cx="685800" cy="152400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6" idx="1"/>
          </p:cNvCxnSpPr>
          <p:nvPr/>
        </p:nvCxnSpPr>
        <p:spPr>
          <a:xfrm rot="10800000">
            <a:off x="4876800" y="4800600"/>
            <a:ext cx="2209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886200" y="4724400"/>
            <a:ext cx="990600" cy="152400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8" idx="1"/>
          </p:cNvCxnSpPr>
          <p:nvPr/>
        </p:nvCxnSpPr>
        <p:spPr>
          <a:xfrm rot="10800000">
            <a:off x="6019800" y="5105400"/>
            <a:ext cx="1066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29200" y="5029200"/>
            <a:ext cx="990600" cy="152400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9" grpId="0" build="allAtOnce" animBg="1"/>
      <p:bldGraphic spid="10" grpId="0" uiExpand="1">
        <p:bldSub>
          <a:bldChart bld="category"/>
        </p:bldSub>
      </p:bldGraphic>
      <p:bldP spid="11" grpId="0" build="allAtOnce" animBg="1"/>
      <p:bldP spid="16" grpId="0" animBg="1"/>
      <p:bldP spid="22" grpId="0" animBg="1"/>
      <p:bldP spid="25" grpId="0" animBg="1"/>
      <p:bldP spid="28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Emergent Themes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096813"/>
          <a:ext cx="8839200" cy="5318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752600"/>
                <a:gridCol w="5105400"/>
              </a:tblGrid>
              <a:tr h="441804">
                <a:tc>
                  <a:txBody>
                    <a:bodyPr/>
                    <a:lstStyle/>
                    <a:p>
                      <a:r>
                        <a:rPr lang="en-US" dirty="0" smtClean="0"/>
                        <a:t>Theme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</a:t>
                      </a:r>
                      <a:r>
                        <a:rPr lang="en-US" baseline="0" dirty="0" smtClean="0"/>
                        <a:t> definition</a:t>
                      </a:r>
                      <a:endParaRPr lang="en-US" dirty="0"/>
                    </a:p>
                  </a:txBody>
                  <a:tcPr/>
                </a:tc>
              </a:tr>
              <a:tr h="243995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Describing Tasks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Define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Defining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something</a:t>
                      </a:r>
                    </a:p>
                  </a:txBody>
                  <a:tcPr marL="0" marR="0" marT="0" marB="0"/>
                </a:tc>
              </a:tr>
              <a:tr h="24399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Elaborate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roviding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context, elaboration of a statement,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 an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explanation</a:t>
                      </a:r>
                    </a:p>
                  </a:txBody>
                  <a:tcPr marL="0" marR="0" marT="0" marB="0"/>
                </a:tc>
              </a:tr>
              <a:tr h="24399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Task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Explaining what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I'm doing</a:t>
                      </a:r>
                    </a:p>
                  </a:txBody>
                  <a:tcPr marL="0" marR="0" marT="0" marB="0"/>
                </a:tc>
              </a:tr>
              <a:tr h="243995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Concept building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Community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Workings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the science research community of practice</a:t>
                      </a:r>
                    </a:p>
                  </a:txBody>
                  <a:tcPr marL="0" marR="0" marT="0" marB="0"/>
                </a:tc>
              </a:tr>
              <a:tr h="1982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Role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Role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teachers, professionals, adults</a:t>
                      </a:r>
                    </a:p>
                  </a:txBody>
                  <a:tcPr marL="0" marR="0" marT="0" marB="0"/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alibri" pitchFamily="34" charset="0"/>
                        </a:rPr>
                        <a:t>Studbehav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Student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behaviors</a:t>
                      </a:r>
                    </a:p>
                  </a:txBody>
                  <a:tcPr marL="0" marR="0" marT="0" marB="0"/>
                </a:tc>
              </a:tr>
              <a:tr h="2901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Theory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Linking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behaviors to theory</a:t>
                      </a:r>
                    </a:p>
                  </a:txBody>
                  <a:tcPr marL="0" marR="0" marT="0" marB="0"/>
                </a:tc>
              </a:tr>
              <a:tr h="243372">
                <a:tc rowSpan="6">
                  <a:txBody>
                    <a:bodyPr/>
                    <a:lstStyle/>
                    <a:p>
                      <a:r>
                        <a:rPr lang="en-US" dirty="0" smtClean="0"/>
                        <a:t>Decision Points and Interaction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Consider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Considering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alternatives</a:t>
                      </a:r>
                    </a:p>
                  </a:txBody>
                  <a:tcPr marL="0" marR="0" marT="0" marB="0"/>
                </a:tc>
              </a:tr>
              <a:tr h="19765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Emerge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What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emerges from the data?</a:t>
                      </a:r>
                    </a:p>
                  </a:txBody>
                  <a:tcPr marL="0" marR="0" marT="0" marB="0"/>
                </a:tc>
              </a:tr>
              <a:tr h="22813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Solution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possible solution to a problem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1824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Advice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Taking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advice from someone</a:t>
                      </a:r>
                    </a:p>
                  </a:txBody>
                  <a:tcPr marL="0" marR="0" marT="0" marB="0"/>
                </a:tc>
              </a:tr>
              <a:tr h="1824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Disagree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Disagreeing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with a colleague</a:t>
                      </a:r>
                    </a:p>
                  </a:txBody>
                  <a:tcPr marL="0" marR="0" marT="0" marB="0"/>
                </a:tc>
              </a:tr>
              <a:tr h="1824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Opinion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Opinions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others that influence my thought</a:t>
                      </a:r>
                    </a:p>
                  </a:txBody>
                  <a:tcPr marL="0" marR="0" marT="0" marB="0"/>
                </a:tc>
              </a:tr>
              <a:tr h="289093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Metacognitive 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Benefits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The benefits to a decision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Influence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How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 am being influenced by my daily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activities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33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Motivation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What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motivates me (or someone else)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for tyl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for tyler.thmx</Template>
  <TotalTime>4143</TotalTime>
  <Words>423</Words>
  <Application>Microsoft Macintosh PowerPoint</Application>
  <PresentationFormat>On-screen Show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template for tyler</vt:lpstr>
      <vt:lpstr>Assessment of trustworthiness of online audited reflexivity </vt:lpstr>
      <vt:lpstr>21st-century Approach to Presentation </vt:lpstr>
      <vt:lpstr>Evolution of this research</vt:lpstr>
      <vt:lpstr>Evolution of this research</vt:lpstr>
      <vt:lpstr>“Metareflexivity”</vt:lpstr>
      <vt:lpstr>Characteristics of high quality reflexivity</vt:lpstr>
      <vt:lpstr>PowerPoint Presentation</vt:lpstr>
      <vt:lpstr>Data sample</vt:lpstr>
      <vt:lpstr>Emergent Themes</vt:lpstr>
      <vt:lpstr>Distribution of Themes</vt:lpstr>
      <vt:lpstr>Findings</vt:lpstr>
      <vt:lpstr>Findings</vt:lpstr>
      <vt:lpstr>Benefits of a blog for reflexivity</vt:lpstr>
      <vt:lpstr>Limitations</vt:lpstr>
      <vt:lpstr>Thank you</vt:lpstr>
    </vt:vector>
  </TitlesOfParts>
  <Company>Oxford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Reflexivity</dc:title>
  <dc:creator>Authorized User</dc:creator>
  <cp:lastModifiedBy>Frank LaBanca</cp:lastModifiedBy>
  <cp:revision>32</cp:revision>
  <dcterms:created xsi:type="dcterms:W3CDTF">2009-03-04T18:11:41Z</dcterms:created>
  <dcterms:modified xsi:type="dcterms:W3CDTF">2012-01-14T03:39:32Z</dcterms:modified>
</cp:coreProperties>
</file>