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6" r:id="rId3"/>
    <p:sldId id="285" r:id="rId4"/>
    <p:sldId id="258" r:id="rId5"/>
    <p:sldId id="259" r:id="rId6"/>
    <p:sldId id="261" r:id="rId7"/>
    <p:sldId id="293" r:id="rId8"/>
    <p:sldId id="260" r:id="rId9"/>
    <p:sldId id="263" r:id="rId10"/>
    <p:sldId id="265" r:id="rId11"/>
    <p:sldId id="266" r:id="rId12"/>
    <p:sldId id="294" r:id="rId13"/>
    <p:sldId id="295" r:id="rId14"/>
    <p:sldId id="267" r:id="rId15"/>
    <p:sldId id="291" r:id="rId16"/>
    <p:sldId id="287" r:id="rId17"/>
    <p:sldId id="269" r:id="rId18"/>
    <p:sldId id="271" r:id="rId19"/>
    <p:sldId id="272" r:id="rId20"/>
    <p:sldId id="273" r:id="rId21"/>
    <p:sldId id="289" r:id="rId22"/>
    <p:sldId id="286" r:id="rId23"/>
    <p:sldId id="270" r:id="rId24"/>
    <p:sldId id="288" r:id="rId25"/>
    <p:sldId id="26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3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B8F2F-10ED-844A-802B-3B0604987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7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D736C-54F9-344A-B405-68B9F898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3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7169-85AC-AF46-9DE7-3D441A791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8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B0C42-406E-C844-9153-25404D58B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3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7B019-7F3C-244B-962B-F7FFED686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7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D64E2-01F3-724A-BBD0-1F1253DFE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6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FA6BD-0000-2D47-898A-F8EB74447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7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B022A-E527-7347-81A3-E81505397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6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3C67E-DAAF-A742-B6D1-5A4D12152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8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90215-969F-FB40-B199-484550D8D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3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70221-B257-D04C-852A-FBC489891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7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Times New Roman" charset="0"/>
              </a:defRPr>
            </a:lvl1pPr>
          </a:lstStyle>
          <a:p>
            <a:pPr>
              <a:defRPr/>
            </a:pPr>
            <a:fld id="{51C92F77-84D4-2B41-9890-EA8FEBFC7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" descr="logo-big-whit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0"/>
            <a:ext cx="3962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 descr="EC Logo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56"/>
          <a:stretch>
            <a:fillRect/>
          </a:stretch>
        </p:blipFill>
        <p:spPr bwMode="auto">
          <a:xfrm>
            <a:off x="8382000" y="6019800"/>
            <a:ext cx="60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png"/><Relationship Id="rId6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gif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7526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FFCC66"/>
                </a:solidFill>
                <a:latin typeface="Arial" charset="0"/>
              </a:rPr>
              <a:t>THE CREATIVE PROCESS OF PROBLEM FINDING MANIFESTED </a:t>
            </a:r>
            <a:br>
              <a:rPr lang="en-US" sz="3600" b="1">
                <a:solidFill>
                  <a:srgbClr val="FFCC66"/>
                </a:solidFill>
                <a:latin typeface="Arial" charset="0"/>
              </a:rPr>
            </a:br>
            <a:r>
              <a:rPr lang="en-US" sz="3600" b="1">
                <a:solidFill>
                  <a:srgbClr val="FFCC66"/>
                </a:solidFill>
                <a:latin typeface="Arial" charset="0"/>
              </a:rPr>
              <a:t>IN OPEN INQUIRY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962400"/>
            <a:ext cx="5181600" cy="17526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Frank LaBanca, EdD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800" i="1">
                <a:solidFill>
                  <a:schemeClr val="bg1"/>
                </a:solidFill>
                <a:latin typeface="Arial Narrow" charset="0"/>
                <a:cs typeface="Arial Narrow" charset="0"/>
              </a:rPr>
              <a:t>Director</a:t>
            </a:r>
            <a:endParaRPr lang="en-US" i="1">
              <a:solidFill>
                <a:schemeClr val="bg1"/>
              </a:solidFill>
              <a:latin typeface="Arial Narrow" charset="0"/>
              <a:cs typeface="Arial Narrow" charset="0"/>
            </a:endParaRPr>
          </a:p>
        </p:txBody>
      </p:sp>
      <p:pic>
        <p:nvPicPr>
          <p:cNvPr id="13315" name="Picture 1" descr="logo-big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54864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4191000"/>
            <a:ext cx="108743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66"/>
                </a:solidFill>
                <a:latin typeface="Arial" charset="0"/>
              </a:rPr>
              <a:t>SAMPLE</a:t>
            </a:r>
          </a:p>
        </p:txBody>
      </p:sp>
      <p:pic>
        <p:nvPicPr>
          <p:cNvPr id="21506" name="Picture 3" descr="C:\Documents and Settings\Frank.PC326916935110\My Documents\My Pictures\isef_logo_ne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1133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715000" y="1676400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8 student presenters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914400" y="3429000"/>
            <a:ext cx="4038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CC0000"/>
              </a:buClr>
              <a:buSzPct val="70000"/>
              <a:buFont typeface="Wingdings" charset="0"/>
              <a:buChar char="®"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Grades 11-12</a:t>
            </a:r>
          </a:p>
          <a:p>
            <a:pPr lvl="1" eaLnBrk="1" hangingPunct="1">
              <a:spcBef>
                <a:spcPct val="20000"/>
              </a:spcBef>
              <a:buClr>
                <a:srgbClr val="CC0000"/>
              </a:buClr>
              <a:buSzPct val="70000"/>
              <a:buFont typeface="Wingdings" charset="0"/>
              <a:buChar char="®"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16-18 years of age</a:t>
            </a:r>
          </a:p>
          <a:p>
            <a:pPr lvl="1" eaLnBrk="1" hangingPunct="1">
              <a:spcBef>
                <a:spcPct val="20000"/>
              </a:spcBef>
              <a:buClr>
                <a:srgbClr val="CC0000"/>
              </a:buClr>
              <a:buSzPct val="70000"/>
              <a:buFont typeface="Wingdings" charset="0"/>
              <a:buChar char="®"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Variety of quality, </a:t>
            </a:r>
          </a:p>
          <a:p>
            <a:pPr lvl="1" eaLnBrk="1" hangingPunct="1">
              <a:spcBef>
                <a:spcPct val="20000"/>
              </a:spcBef>
              <a:buClr>
                <a:srgbClr val="CC0000"/>
              </a:buClr>
              <a:buSzPct val="70000"/>
              <a:buFont typeface="Wingdings" charset="0"/>
              <a:buNone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   as determined by judges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457200" y="1295400"/>
            <a:ext cx="3505200" cy="16764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4267200" y="1295400"/>
            <a:ext cx="3886200" cy="16764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1981200" y="1676400"/>
            <a:ext cx="190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12 student presenters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5410200" y="4572000"/>
            <a:ext cx="3048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bg1"/>
                </a:solidFill>
                <a:latin typeface="Arial" charset="0"/>
              </a:rPr>
              <a:t>Purposeful selection of six mentors and teachers and two fair directors for triangulation</a:t>
            </a: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1295400" y="3352800"/>
            <a:ext cx="3581400" cy="18288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4" name="Picture 11" descr="C:\Program Files\Common Files\Microsoft Shared\Clipart\cagcat50\SY01265_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191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830263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3" descr="2006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142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Rectangle 14"/>
          <p:cNvSpPr>
            <a:spLocks noChangeArrowheads="1"/>
          </p:cNvSpPr>
          <p:nvPr/>
        </p:nvSpPr>
        <p:spPr bwMode="auto">
          <a:xfrm>
            <a:off x="5334000" y="4267200"/>
            <a:ext cx="3200400" cy="22860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8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76800"/>
            <a:ext cx="1600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66"/>
                </a:solidFill>
                <a:latin typeface="Arial" charset="0"/>
              </a:rPr>
              <a:t>TRIANGULATION STRATEGY</a:t>
            </a: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714750" y="3933825"/>
            <a:ext cx="19129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rgbClr val="FFFFFF"/>
                </a:solidFill>
                <a:latin typeface="Arial" charset="0"/>
              </a:rPr>
              <a:t>Triangulation</a:t>
            </a:r>
            <a:endParaRPr lang="en-US"/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5394325" y="3933825"/>
            <a:ext cx="2190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rgbClr val="FFFFFF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3824288" y="4268787"/>
            <a:ext cx="16621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rgbClr val="FFFFFF"/>
                </a:solidFill>
                <a:latin typeface="Arial" charset="0"/>
              </a:rPr>
              <a:t>of Methods</a:t>
            </a:r>
            <a:endParaRPr lang="en-US"/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5276850" y="4268787"/>
            <a:ext cx="2190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rgbClr val="FFFFFF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22534" name="Freeform 8"/>
          <p:cNvSpPr>
            <a:spLocks/>
          </p:cNvSpPr>
          <p:nvPr/>
        </p:nvSpPr>
        <p:spPr bwMode="auto">
          <a:xfrm>
            <a:off x="1412875" y="1176337"/>
            <a:ext cx="6283325" cy="4903788"/>
          </a:xfrm>
          <a:custGeom>
            <a:avLst/>
            <a:gdLst>
              <a:gd name="T0" fmla="*/ 2147483647 w 3958"/>
              <a:gd name="T1" fmla="*/ 0 h 3089"/>
              <a:gd name="T2" fmla="*/ 0 w 3958"/>
              <a:gd name="T3" fmla="*/ 2147483647 h 3089"/>
              <a:gd name="T4" fmla="*/ 2147483647 w 3958"/>
              <a:gd name="T5" fmla="*/ 2147483647 h 3089"/>
              <a:gd name="T6" fmla="*/ 2147483647 w 3958"/>
              <a:gd name="T7" fmla="*/ 0 h 3089"/>
              <a:gd name="T8" fmla="*/ 0 60000 65536"/>
              <a:gd name="T9" fmla="*/ 0 60000 65536"/>
              <a:gd name="T10" fmla="*/ 0 60000 65536"/>
              <a:gd name="T11" fmla="*/ 0 60000 65536"/>
              <a:gd name="T12" fmla="*/ 0 w 3958"/>
              <a:gd name="T13" fmla="*/ 0 h 3089"/>
              <a:gd name="T14" fmla="*/ 3958 w 3958"/>
              <a:gd name="T15" fmla="*/ 3089 h 30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58" h="3089">
                <a:moveTo>
                  <a:pt x="1977" y="0"/>
                </a:moveTo>
                <a:lnTo>
                  <a:pt x="0" y="3089"/>
                </a:lnTo>
                <a:lnTo>
                  <a:pt x="3958" y="3089"/>
                </a:lnTo>
                <a:lnTo>
                  <a:pt x="1977" y="0"/>
                </a:lnTo>
                <a:close/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Freeform 9"/>
          <p:cNvSpPr>
            <a:spLocks/>
          </p:cNvSpPr>
          <p:nvPr/>
        </p:nvSpPr>
        <p:spPr bwMode="auto">
          <a:xfrm>
            <a:off x="2981325" y="3629025"/>
            <a:ext cx="1584325" cy="2466975"/>
          </a:xfrm>
          <a:custGeom>
            <a:avLst/>
            <a:gdLst>
              <a:gd name="T0" fmla="*/ 0 w 998"/>
              <a:gd name="T1" fmla="*/ 10080625 h 1554"/>
              <a:gd name="T2" fmla="*/ 2147483647 w 998"/>
              <a:gd name="T3" fmla="*/ 2147483647 h 1554"/>
              <a:gd name="T4" fmla="*/ 2147483647 w 998"/>
              <a:gd name="T5" fmla="*/ 2147483647 h 1554"/>
              <a:gd name="T6" fmla="*/ 12601575 w 998"/>
              <a:gd name="T7" fmla="*/ 0 h 1554"/>
              <a:gd name="T8" fmla="*/ 0 w 998"/>
              <a:gd name="T9" fmla="*/ 10080625 h 15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8"/>
              <a:gd name="T16" fmla="*/ 0 h 1554"/>
              <a:gd name="T17" fmla="*/ 998 w 998"/>
              <a:gd name="T18" fmla="*/ 1554 h 15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8" h="1554">
                <a:moveTo>
                  <a:pt x="0" y="4"/>
                </a:moveTo>
                <a:lnTo>
                  <a:pt x="993" y="1554"/>
                </a:lnTo>
                <a:lnTo>
                  <a:pt x="998" y="1549"/>
                </a:lnTo>
                <a:lnTo>
                  <a:pt x="5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Freeform 10"/>
          <p:cNvSpPr>
            <a:spLocks/>
          </p:cNvSpPr>
          <p:nvPr/>
        </p:nvSpPr>
        <p:spPr bwMode="auto">
          <a:xfrm>
            <a:off x="4557713" y="3629025"/>
            <a:ext cx="1577975" cy="2466975"/>
          </a:xfrm>
          <a:custGeom>
            <a:avLst/>
            <a:gdLst>
              <a:gd name="T0" fmla="*/ 2147483647 w 994"/>
              <a:gd name="T1" fmla="*/ 10080625 h 1554"/>
              <a:gd name="T2" fmla="*/ 12601575 w 994"/>
              <a:gd name="T3" fmla="*/ 2147483647 h 1554"/>
              <a:gd name="T4" fmla="*/ 0 w 994"/>
              <a:gd name="T5" fmla="*/ 2147483647 h 1554"/>
              <a:gd name="T6" fmla="*/ 2147483647 w 994"/>
              <a:gd name="T7" fmla="*/ 0 h 1554"/>
              <a:gd name="T8" fmla="*/ 2147483647 w 994"/>
              <a:gd name="T9" fmla="*/ 10080625 h 15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4"/>
              <a:gd name="T16" fmla="*/ 0 h 1554"/>
              <a:gd name="T17" fmla="*/ 994 w 994"/>
              <a:gd name="T18" fmla="*/ 1554 h 15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4" h="1554">
                <a:moveTo>
                  <a:pt x="994" y="4"/>
                </a:moveTo>
                <a:lnTo>
                  <a:pt x="5" y="1554"/>
                </a:lnTo>
                <a:lnTo>
                  <a:pt x="0" y="1549"/>
                </a:lnTo>
                <a:lnTo>
                  <a:pt x="989" y="0"/>
                </a:lnTo>
                <a:lnTo>
                  <a:pt x="994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2981325" y="3621087"/>
            <a:ext cx="3154363" cy="14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4003675" y="2176462"/>
            <a:ext cx="1343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charset="0"/>
              </a:rPr>
              <a:t>Interviews:</a:t>
            </a:r>
            <a:endParaRPr lang="en-US"/>
          </a:p>
        </p:txBody>
      </p:sp>
      <p:sp>
        <p:nvSpPr>
          <p:cNvPr id="22539" name="Rectangle 13"/>
          <p:cNvSpPr>
            <a:spLocks noChangeArrowheads="1"/>
          </p:cNvSpPr>
          <p:nvPr/>
        </p:nvSpPr>
        <p:spPr bwMode="auto">
          <a:xfrm>
            <a:off x="5245100" y="2176462"/>
            <a:ext cx="1873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22540" name="Rectangle 14"/>
          <p:cNvSpPr>
            <a:spLocks noChangeArrowheads="1"/>
          </p:cNvSpPr>
          <p:nvPr/>
        </p:nvSpPr>
        <p:spPr bwMode="auto">
          <a:xfrm>
            <a:off x="4629150" y="2463800"/>
            <a:ext cx="85725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22541" name="Rectangle 15"/>
          <p:cNvSpPr>
            <a:spLocks noChangeArrowheads="1"/>
          </p:cNvSpPr>
          <p:nvPr/>
        </p:nvSpPr>
        <p:spPr bwMode="auto">
          <a:xfrm>
            <a:off x="4308475" y="2597150"/>
            <a:ext cx="7334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FFFF"/>
                </a:solidFill>
                <a:latin typeface="Arial Narrow" charset="0"/>
              </a:rPr>
              <a:t>Students</a:t>
            </a:r>
            <a:endParaRPr lang="en-US"/>
          </a:p>
        </p:txBody>
      </p:sp>
      <p:sp>
        <p:nvSpPr>
          <p:cNvPr id="22542" name="Rectangle 16"/>
          <p:cNvSpPr>
            <a:spLocks noChangeArrowheads="1"/>
          </p:cNvSpPr>
          <p:nvPr/>
        </p:nvSpPr>
        <p:spPr bwMode="auto">
          <a:xfrm>
            <a:off x="4940300" y="2597150"/>
            <a:ext cx="1174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FFFF"/>
                </a:solidFill>
                <a:latin typeface="Arial Narrow" charset="0"/>
              </a:rPr>
              <a:t> </a:t>
            </a:r>
            <a:endParaRPr lang="en-US"/>
          </a:p>
        </p:txBody>
      </p:sp>
      <p:sp>
        <p:nvSpPr>
          <p:cNvPr id="22543" name="Rectangle 17"/>
          <p:cNvSpPr>
            <a:spLocks noChangeArrowheads="1"/>
          </p:cNvSpPr>
          <p:nvPr/>
        </p:nvSpPr>
        <p:spPr bwMode="auto">
          <a:xfrm>
            <a:off x="4340225" y="2824162"/>
            <a:ext cx="6794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FFFF"/>
                </a:solidFill>
                <a:latin typeface="Arial Narrow" charset="0"/>
              </a:rPr>
              <a:t>Mentors</a:t>
            </a:r>
            <a:endParaRPr lang="en-US"/>
          </a:p>
        </p:txBody>
      </p:sp>
      <p:sp>
        <p:nvSpPr>
          <p:cNvPr id="22544" name="Rectangle 18"/>
          <p:cNvSpPr>
            <a:spLocks noChangeArrowheads="1"/>
          </p:cNvSpPr>
          <p:nvPr/>
        </p:nvSpPr>
        <p:spPr bwMode="auto">
          <a:xfrm>
            <a:off x="4918075" y="2824162"/>
            <a:ext cx="1174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FFFF"/>
                </a:solidFill>
                <a:latin typeface="Arial Narrow" charset="0"/>
              </a:rPr>
              <a:t> </a:t>
            </a:r>
            <a:endParaRPr lang="en-US"/>
          </a:p>
        </p:txBody>
      </p:sp>
      <p:sp>
        <p:nvSpPr>
          <p:cNvPr id="22545" name="Rectangle 19"/>
          <p:cNvSpPr>
            <a:spLocks noChangeArrowheads="1"/>
          </p:cNvSpPr>
          <p:nvPr/>
        </p:nvSpPr>
        <p:spPr bwMode="auto">
          <a:xfrm>
            <a:off x="4292600" y="3051175"/>
            <a:ext cx="7731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FFFF"/>
                </a:solidFill>
                <a:latin typeface="Arial Narrow" charset="0"/>
              </a:rPr>
              <a:t>Teachers</a:t>
            </a:r>
            <a:endParaRPr lang="en-US"/>
          </a:p>
        </p:txBody>
      </p:sp>
      <p:sp>
        <p:nvSpPr>
          <p:cNvPr id="22546" name="Rectangle 20"/>
          <p:cNvSpPr>
            <a:spLocks noChangeArrowheads="1"/>
          </p:cNvSpPr>
          <p:nvPr/>
        </p:nvSpPr>
        <p:spPr bwMode="auto">
          <a:xfrm>
            <a:off x="4956175" y="3051175"/>
            <a:ext cx="1174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FFFF"/>
                </a:solidFill>
                <a:latin typeface="Arial Narrow" charset="0"/>
              </a:rPr>
              <a:t> </a:t>
            </a:r>
            <a:endParaRPr lang="en-US"/>
          </a:p>
        </p:txBody>
      </p:sp>
      <p:sp>
        <p:nvSpPr>
          <p:cNvPr id="22547" name="Rectangle 21"/>
          <p:cNvSpPr>
            <a:spLocks noChangeArrowheads="1"/>
          </p:cNvSpPr>
          <p:nvPr/>
        </p:nvSpPr>
        <p:spPr bwMode="auto">
          <a:xfrm>
            <a:off x="4144963" y="3276600"/>
            <a:ext cx="10779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FFFF"/>
                </a:solidFill>
                <a:latin typeface="Arial Narrow" charset="0"/>
              </a:rPr>
              <a:t>Fair Directors</a:t>
            </a:r>
            <a:endParaRPr lang="en-US"/>
          </a:p>
        </p:txBody>
      </p:sp>
      <p:sp>
        <p:nvSpPr>
          <p:cNvPr id="22548" name="Rectangle 22"/>
          <p:cNvSpPr>
            <a:spLocks noChangeArrowheads="1"/>
          </p:cNvSpPr>
          <p:nvPr/>
        </p:nvSpPr>
        <p:spPr bwMode="auto">
          <a:xfrm>
            <a:off x="5105400" y="3276600"/>
            <a:ext cx="1174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FFFF"/>
                </a:solidFill>
                <a:latin typeface="Arial Narrow" charset="0"/>
              </a:rPr>
              <a:t> </a:t>
            </a:r>
            <a:endParaRPr lang="en-US"/>
          </a:p>
        </p:txBody>
      </p:sp>
      <p:sp>
        <p:nvSpPr>
          <p:cNvPr id="22549" name="Rectangle 23"/>
          <p:cNvSpPr>
            <a:spLocks noChangeArrowheads="1"/>
          </p:cNvSpPr>
          <p:nvPr/>
        </p:nvSpPr>
        <p:spPr bwMode="auto">
          <a:xfrm>
            <a:off x="5472113" y="4745037"/>
            <a:ext cx="15065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charset="0"/>
              </a:rPr>
              <a:t>Documents:</a:t>
            </a:r>
            <a:endParaRPr lang="en-US"/>
          </a:p>
        </p:txBody>
      </p:sp>
      <p:sp>
        <p:nvSpPr>
          <p:cNvPr id="22550" name="Rectangle 24"/>
          <p:cNvSpPr>
            <a:spLocks noChangeArrowheads="1"/>
          </p:cNvSpPr>
          <p:nvPr/>
        </p:nvSpPr>
        <p:spPr bwMode="auto">
          <a:xfrm>
            <a:off x="6853238" y="4745037"/>
            <a:ext cx="1873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22551" name="Rectangle 25"/>
          <p:cNvSpPr>
            <a:spLocks noChangeArrowheads="1"/>
          </p:cNvSpPr>
          <p:nvPr/>
        </p:nvSpPr>
        <p:spPr bwMode="auto">
          <a:xfrm>
            <a:off x="6165850" y="5041900"/>
            <a:ext cx="1174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FFFFFF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22552" name="Rectangle 26"/>
          <p:cNvSpPr>
            <a:spLocks noChangeArrowheads="1"/>
          </p:cNvSpPr>
          <p:nvPr/>
        </p:nvSpPr>
        <p:spPr bwMode="auto">
          <a:xfrm>
            <a:off x="5659438" y="5221287"/>
            <a:ext cx="1123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FFFF"/>
                </a:solidFill>
                <a:latin typeface="Arial Narrow" charset="0"/>
              </a:rPr>
              <a:t>Popular Press</a:t>
            </a:r>
            <a:endParaRPr lang="en-US"/>
          </a:p>
        </p:txBody>
      </p:sp>
      <p:sp>
        <p:nvSpPr>
          <p:cNvPr id="22553" name="Rectangle 27"/>
          <p:cNvSpPr>
            <a:spLocks noChangeArrowheads="1"/>
          </p:cNvSpPr>
          <p:nvPr/>
        </p:nvSpPr>
        <p:spPr bwMode="auto">
          <a:xfrm>
            <a:off x="6665913" y="5221287"/>
            <a:ext cx="1174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FFFF"/>
                </a:solidFill>
                <a:latin typeface="Arial Narrow" charset="0"/>
              </a:rPr>
              <a:t> </a:t>
            </a:r>
            <a:endParaRPr lang="en-US"/>
          </a:p>
        </p:txBody>
      </p:sp>
      <p:sp>
        <p:nvSpPr>
          <p:cNvPr id="22554" name="Rectangle 28"/>
          <p:cNvSpPr>
            <a:spLocks noChangeArrowheads="1"/>
          </p:cNvSpPr>
          <p:nvPr/>
        </p:nvSpPr>
        <p:spPr bwMode="auto">
          <a:xfrm>
            <a:off x="5300663" y="5448300"/>
            <a:ext cx="185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FFFF"/>
                </a:solidFill>
                <a:latin typeface="Arial Narrow" charset="0"/>
              </a:rPr>
              <a:t>CSF &amp; ISEF Documents</a:t>
            </a:r>
            <a:endParaRPr lang="en-US"/>
          </a:p>
        </p:txBody>
      </p:sp>
      <p:sp>
        <p:nvSpPr>
          <p:cNvPr id="22555" name="Rectangle 29"/>
          <p:cNvSpPr>
            <a:spLocks noChangeArrowheads="1"/>
          </p:cNvSpPr>
          <p:nvPr/>
        </p:nvSpPr>
        <p:spPr bwMode="auto">
          <a:xfrm>
            <a:off x="7024688" y="5448300"/>
            <a:ext cx="1174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FFFF"/>
                </a:solidFill>
                <a:latin typeface="Arial Narrow" charset="0"/>
              </a:rPr>
              <a:t> </a:t>
            </a:r>
            <a:endParaRPr lang="en-US"/>
          </a:p>
        </p:txBody>
      </p:sp>
      <p:sp>
        <p:nvSpPr>
          <p:cNvPr id="22556" name="Rectangle 30"/>
          <p:cNvSpPr>
            <a:spLocks noChangeArrowheads="1"/>
          </p:cNvSpPr>
          <p:nvPr/>
        </p:nvSpPr>
        <p:spPr bwMode="auto">
          <a:xfrm>
            <a:off x="2513013" y="4745037"/>
            <a:ext cx="9977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7878DE"/>
                </a:solidFill>
                <a:latin typeface="Arial" charset="0"/>
              </a:rPr>
              <a:t>Surveys:</a:t>
            </a:r>
            <a:endParaRPr lang="en-US" dirty="0">
              <a:solidFill>
                <a:srgbClr val="7878DE"/>
              </a:solidFill>
            </a:endParaRPr>
          </a:p>
        </p:txBody>
      </p:sp>
      <p:sp>
        <p:nvSpPr>
          <p:cNvPr id="22557" name="Rectangle 31"/>
          <p:cNvSpPr>
            <a:spLocks noChangeArrowheads="1"/>
          </p:cNvSpPr>
          <p:nvPr/>
        </p:nvSpPr>
        <p:spPr bwMode="auto">
          <a:xfrm>
            <a:off x="3527425" y="4745037"/>
            <a:ext cx="1873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22558" name="Rectangle 32"/>
          <p:cNvSpPr>
            <a:spLocks noChangeArrowheads="1"/>
          </p:cNvSpPr>
          <p:nvPr/>
        </p:nvSpPr>
        <p:spPr bwMode="auto">
          <a:xfrm>
            <a:off x="3021013" y="5041900"/>
            <a:ext cx="1174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FFFFFF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22559" name="Rectangle 33"/>
          <p:cNvSpPr>
            <a:spLocks noChangeArrowheads="1"/>
          </p:cNvSpPr>
          <p:nvPr/>
        </p:nvSpPr>
        <p:spPr bwMode="auto">
          <a:xfrm>
            <a:off x="2576513" y="5221287"/>
            <a:ext cx="8622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7878DE"/>
                </a:solidFill>
                <a:latin typeface="Arial Narrow" charset="0"/>
              </a:rPr>
              <a:t>USRT Scale</a:t>
            </a:r>
            <a:endParaRPr lang="en-US">
              <a:solidFill>
                <a:srgbClr val="7878DE"/>
              </a:solidFill>
            </a:endParaRPr>
          </a:p>
        </p:txBody>
      </p:sp>
      <p:sp>
        <p:nvSpPr>
          <p:cNvPr id="22560" name="Rectangle 34"/>
          <p:cNvSpPr>
            <a:spLocks noChangeArrowheads="1"/>
          </p:cNvSpPr>
          <p:nvPr/>
        </p:nvSpPr>
        <p:spPr bwMode="auto">
          <a:xfrm>
            <a:off x="3457575" y="5221287"/>
            <a:ext cx="1174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FFFF"/>
                </a:solidFill>
                <a:latin typeface="Arial Narrow" charset="0"/>
              </a:rPr>
              <a:t> </a:t>
            </a:r>
            <a:endParaRPr lang="en-US"/>
          </a:p>
        </p:txBody>
      </p:sp>
      <p:sp>
        <p:nvSpPr>
          <p:cNvPr id="22561" name="Rectangle 35"/>
          <p:cNvSpPr>
            <a:spLocks noChangeArrowheads="1"/>
          </p:cNvSpPr>
          <p:nvPr/>
        </p:nvSpPr>
        <p:spPr bwMode="auto">
          <a:xfrm>
            <a:off x="2271713" y="5448300"/>
            <a:ext cx="14728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7878DE"/>
                </a:solidFill>
                <a:latin typeface="Arial Narrow" charset="0"/>
              </a:rPr>
              <a:t>Demographic Survey</a:t>
            </a:r>
            <a:endParaRPr lang="en-US" dirty="0">
              <a:solidFill>
                <a:srgbClr val="7878DE"/>
              </a:solidFill>
            </a:endParaRPr>
          </a:p>
        </p:txBody>
      </p:sp>
      <p:sp>
        <p:nvSpPr>
          <p:cNvPr id="22562" name="Rectangle 36"/>
          <p:cNvSpPr>
            <a:spLocks noChangeArrowheads="1"/>
          </p:cNvSpPr>
          <p:nvPr/>
        </p:nvSpPr>
        <p:spPr bwMode="auto">
          <a:xfrm>
            <a:off x="3762375" y="5448300"/>
            <a:ext cx="1174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FFFF"/>
                </a:solidFill>
                <a:latin typeface="Arial Narrow" charset="0"/>
              </a:rPr>
              <a:t> 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C66"/>
                </a:solidFill>
                <a:latin typeface="Arial"/>
                <a:cs typeface="Arial"/>
              </a:rPr>
              <a:t>RESULTS</a:t>
            </a:r>
            <a:endParaRPr lang="en-US" b="1" dirty="0">
              <a:solidFill>
                <a:srgbClr val="FFCC66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Major themes: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Creative thinking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Entry point characteristics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Reflexive behaviors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Inquiry strategies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Situated learning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Critical thinking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Teaching approach</a:t>
            </a:r>
          </a:p>
          <a:p>
            <a:pPr lvl="1"/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1"/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20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C66"/>
                </a:solidFill>
                <a:latin typeface="Arial"/>
                <a:cs typeface="Arial"/>
              </a:rPr>
              <a:t>RESULTS</a:t>
            </a:r>
            <a:endParaRPr lang="en-US" b="1" dirty="0">
              <a:solidFill>
                <a:srgbClr val="FFCC66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Major themes: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Creative thinking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Entry point characteristics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Reflexive behaviors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Inquiry strategies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Situated learning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Critical thinking</a:t>
            </a:r>
          </a:p>
          <a:p>
            <a:pPr lvl="1"/>
            <a:r>
              <a:rPr lang="en-US" dirty="0" smtClean="0">
                <a:solidFill>
                  <a:srgbClr val="7878DE"/>
                </a:solidFill>
                <a:latin typeface="Arial"/>
                <a:cs typeface="Arial"/>
              </a:rPr>
              <a:t>Teaching approach</a:t>
            </a:r>
          </a:p>
          <a:p>
            <a:pPr lvl="1"/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1"/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84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CC66"/>
                </a:solidFill>
                <a:latin typeface="Arial" charset="0"/>
              </a:rPr>
              <a:t>RESULTS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581400" cy="41148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chemeClr val="bg1"/>
                </a:solidFill>
                <a:latin typeface="Arial" charset="0"/>
              </a:rPr>
              <a:t>Creative thinking</a:t>
            </a:r>
          </a:p>
          <a:p>
            <a:pPr lvl="1" eaLnBrk="1" hangingPunct="1"/>
            <a:r>
              <a:rPr lang="en-US" sz="2400" b="1">
                <a:solidFill>
                  <a:schemeClr val="bg1"/>
                </a:solidFill>
                <a:latin typeface="Arial" charset="0"/>
                <a:cs typeface="Times New Roman" charset="0"/>
              </a:rPr>
              <a:t>Definition of creativity by student scientists</a:t>
            </a:r>
          </a:p>
          <a:p>
            <a:pPr lvl="1" eaLnBrk="1" hangingPunct="1"/>
            <a:r>
              <a:rPr lang="en-US" sz="2400" b="1">
                <a:solidFill>
                  <a:schemeClr val="bg1"/>
                </a:solidFill>
                <a:latin typeface="Arial" charset="0"/>
                <a:cs typeface="Times New Roman" charset="0"/>
              </a:rPr>
              <a:t>Classification of problems and subsequent projects</a:t>
            </a:r>
          </a:p>
          <a:p>
            <a:pPr lvl="1" eaLnBrk="1" hangingPunct="1"/>
            <a:endParaRPr lang="en-US" sz="2400" b="1">
              <a:solidFill>
                <a:schemeClr val="bg1"/>
              </a:solidFill>
              <a:latin typeface="Arial" charset="0"/>
              <a:cs typeface="Times New Roman" charset="0"/>
            </a:endParaRPr>
          </a:p>
        </p:txBody>
      </p:sp>
      <p:pic>
        <p:nvPicPr>
          <p:cNvPr id="27651" name="Picture 2" descr="http://encefalus.com/wp-content/uploads/2008/08/out_of_the_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2"/>
          <a:stretch>
            <a:fillRect/>
          </a:stretch>
        </p:blipFill>
        <p:spPr bwMode="auto">
          <a:xfrm>
            <a:off x="4462463" y="1971675"/>
            <a:ext cx="4300537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C66"/>
                </a:solidFill>
                <a:latin typeface="Arial"/>
                <a:cs typeface="Arial"/>
              </a:rPr>
              <a:t>TYPES OF PROJECTS</a:t>
            </a:r>
            <a:endParaRPr lang="en-US" b="1" dirty="0">
              <a:solidFill>
                <a:srgbClr val="FFCC66"/>
              </a:solidFill>
              <a:latin typeface="Arial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416139"/>
              </p:ext>
            </p:extLst>
          </p:nvPr>
        </p:nvGraphicFramePr>
        <p:xfrm>
          <a:off x="228600" y="1676401"/>
          <a:ext cx="8686800" cy="510069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343400"/>
                <a:gridCol w="4343400"/>
              </a:tblGrid>
              <a:tr h="25145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Literature Review</a:t>
                      </a:r>
                    </a:p>
                    <a:p>
                      <a:pPr algn="ctr"/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Technical</a:t>
                      </a:r>
                      <a:endParaRPr lang="en-US" sz="2400" b="1" dirty="0" smtClean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258609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Technical with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Novel Approach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5538" name="Picture 2" descr="http://www.tufaviews.com/Old_Books_Stacked.jpg"/>
          <p:cNvPicPr>
            <a:picLocks noChangeAspect="1" noChangeArrowheads="1"/>
          </p:cNvPicPr>
          <p:nvPr/>
        </p:nvPicPr>
        <p:blipFill>
          <a:blip r:embed="rId2"/>
          <a:srcRect r="8197" b="4006"/>
          <a:stretch>
            <a:fillRect/>
          </a:stretch>
        </p:blipFill>
        <p:spPr bwMode="auto">
          <a:xfrm>
            <a:off x="1905000" y="2286000"/>
            <a:ext cx="1201003" cy="1676400"/>
          </a:xfrm>
          <a:prstGeom prst="rect">
            <a:avLst/>
          </a:prstGeom>
          <a:noFill/>
        </p:spPr>
      </p:pic>
      <p:pic>
        <p:nvPicPr>
          <p:cNvPr id="65540" name="Picture 4" descr="http://www.keymedia.co.uk/resources/images/technical.jpg"/>
          <p:cNvPicPr>
            <a:picLocks noChangeAspect="1" noChangeArrowheads="1"/>
          </p:cNvPicPr>
          <p:nvPr/>
        </p:nvPicPr>
        <p:blipFill>
          <a:blip r:embed="rId3"/>
          <a:srcRect l="6015" t="5990" r="9774" b="6510"/>
          <a:stretch>
            <a:fillRect/>
          </a:stretch>
        </p:blipFill>
        <p:spPr bwMode="auto">
          <a:xfrm>
            <a:off x="5791200" y="2209800"/>
            <a:ext cx="1920240" cy="1600200"/>
          </a:xfrm>
          <a:prstGeom prst="rect">
            <a:avLst/>
          </a:prstGeom>
          <a:noFill/>
        </p:spPr>
      </p:pic>
      <p:pic>
        <p:nvPicPr>
          <p:cNvPr id="65542" name="Picture 6" descr="http://www.cep.unt.edu/images/wo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572000"/>
            <a:ext cx="1505748" cy="1676400"/>
          </a:xfrm>
          <a:prstGeom prst="rect">
            <a:avLst/>
          </a:prstGeom>
          <a:noFill/>
        </p:spPr>
      </p:pic>
      <p:pic>
        <p:nvPicPr>
          <p:cNvPr id="65544" name="Picture 8" descr="http://schlicken.blogsome.com/images/Rube_Goldber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694237"/>
            <a:ext cx="1394222" cy="1858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42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C66"/>
                </a:solidFill>
                <a:latin typeface="Arial" charset="0"/>
                <a:cs typeface="Arial" charset="0"/>
              </a:rPr>
              <a:t>RESULTS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962400" cy="41148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Inquiry strategies</a:t>
            </a:r>
          </a:p>
          <a:p>
            <a:endParaRPr lang="en-US">
              <a:latin typeface="Times New Roman" charset="0"/>
            </a:endParaRPr>
          </a:p>
        </p:txBody>
      </p:sp>
      <p:pic>
        <p:nvPicPr>
          <p:cNvPr id="30723" name="Content Placeholder 14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5626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CC66"/>
                </a:solidFill>
                <a:latin typeface="Arial" charset="0"/>
              </a:rPr>
              <a:t>RESULTS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4038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Situated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  <a:latin typeface="Arial" charset="0"/>
                <a:cs typeface="Times New Roman" charset="0"/>
              </a:rPr>
              <a:t>Ability to communicate well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  <a:latin typeface="Arial" charset="0"/>
                <a:cs typeface="Times New Roman" charset="0"/>
              </a:rPr>
              <a:t>Applying knowledge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  <a:latin typeface="Arial" charset="0"/>
                <a:cs typeface="Times New Roman" charset="0"/>
              </a:rPr>
              <a:t>Application of the research and relevance to the greater community</a:t>
            </a:r>
            <a:endParaRPr lang="en-US" sz="2000" b="1" i="1">
              <a:solidFill>
                <a:schemeClr val="bg1"/>
              </a:solidFill>
              <a:latin typeface="Arial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b="1" i="1">
              <a:solidFill>
                <a:schemeClr val="bg1"/>
              </a:solidFill>
              <a:latin typeface="Arial" charset="0"/>
              <a:cs typeface="Times New Roman" charset="0"/>
            </a:endParaRPr>
          </a:p>
        </p:txBody>
      </p:sp>
      <p:pic>
        <p:nvPicPr>
          <p:cNvPr id="31747" name="Picture 3" descr="mathPhobi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2" t="1192" r="2576" b="30292"/>
          <a:stretch>
            <a:fillRect/>
          </a:stretch>
        </p:blipFill>
        <p:spPr bwMode="auto">
          <a:xfrm>
            <a:off x="4953000" y="1828800"/>
            <a:ext cx="3482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CC66"/>
                </a:solidFill>
                <a:latin typeface="Arial" charset="0"/>
              </a:rPr>
              <a:t>CONCLUSIONS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The technical versus the novel problem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Situated project classification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Previous experience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Temperament for science research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Defining inquiry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Inbound and boundary trajectory with the community of practice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CC66"/>
                </a:solidFill>
                <a:latin typeface="Arial" charset="0"/>
              </a:rPr>
              <a:t>LIMITATIONS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Trustworthiness</a:t>
            </a:r>
          </a:p>
          <a:p>
            <a:pPr lvl="1" eaLnBrk="1" hangingPunct="1"/>
            <a:r>
              <a:rPr lang="en-US" b="1">
                <a:solidFill>
                  <a:schemeClr val="bg1"/>
                </a:solidFill>
                <a:latin typeface="Arial" charset="0"/>
                <a:cs typeface="Times New Roman" charset="0"/>
              </a:rPr>
              <a:t>Purposeful selection</a:t>
            </a:r>
          </a:p>
          <a:p>
            <a:pPr lvl="1" eaLnBrk="1" hangingPunct="1"/>
            <a:r>
              <a:rPr lang="en-US" b="1">
                <a:solidFill>
                  <a:schemeClr val="bg1"/>
                </a:solidFill>
                <a:latin typeface="Arial" charset="0"/>
                <a:cs typeface="Times New Roman" charset="0"/>
              </a:rPr>
              <a:t>Sample size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Transferability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91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C66"/>
                </a:solidFill>
                <a:latin typeface="Arial"/>
                <a:cs typeface="Arial"/>
              </a:rPr>
              <a:t>21</a:t>
            </a:r>
            <a:r>
              <a:rPr lang="en-US" sz="3600" b="1" baseline="30000" dirty="0" smtClean="0">
                <a:solidFill>
                  <a:srgbClr val="FFCC66"/>
                </a:solidFill>
                <a:latin typeface="Arial"/>
                <a:cs typeface="Arial"/>
              </a:rPr>
              <a:t>st</a:t>
            </a:r>
            <a:r>
              <a:rPr lang="en-US" sz="3600" b="1" dirty="0" smtClean="0">
                <a:solidFill>
                  <a:srgbClr val="FFCC66"/>
                </a:solidFill>
                <a:latin typeface="Arial"/>
                <a:cs typeface="Arial"/>
              </a:rPr>
              <a:t>-century Approach to Presentation	</a:t>
            </a:r>
            <a:endParaRPr lang="en-US" sz="3600" b="1" dirty="0">
              <a:solidFill>
                <a:srgbClr val="FFCC66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Picture 3" descr="photo(16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" t="15616" r="5125" b="19018"/>
          <a:stretch/>
        </p:blipFill>
        <p:spPr>
          <a:xfrm>
            <a:off x="457200" y="1371600"/>
            <a:ext cx="8277605" cy="44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6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CC66"/>
                </a:solidFill>
                <a:latin typeface="Arial" charset="0"/>
              </a:rPr>
              <a:t>IMPLICATIONS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" charset="0"/>
              </a:rPr>
              <a:t>Knowledge of external expectation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" charset="0"/>
              </a:rPr>
              <a:t>Treating problem finding as a meaningful process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" charset="0"/>
              </a:rPr>
              <a:t>Student autonomy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" charset="0"/>
              </a:rPr>
              <a:t>Cognitive apprenticeships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" charset="0"/>
              </a:rPr>
              <a:t>Teacher research experience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" charset="0"/>
              </a:rPr>
              <a:t>The idiosyncratic nature of scientific research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" charset="0"/>
              </a:rPr>
              <a:t>Formal structures for communication skills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newmoonbirth.files.wordpress.com/2009/05/thank-you.jpg"/>
          <p:cNvPicPr>
            <a:picLocks noChangeAspect="1" noChangeArrowheads="1"/>
          </p:cNvPicPr>
          <p:nvPr/>
        </p:nvPicPr>
        <p:blipFill>
          <a:blip r:embed="rId2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2" b="-716"/>
          <a:stretch>
            <a:fillRect/>
          </a:stretch>
        </p:blipFill>
        <p:spPr bwMode="auto">
          <a:xfrm>
            <a:off x="-3175" y="0"/>
            <a:ext cx="9147175" cy="565308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2001"/>
                  </a:s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C66"/>
                </a:solidFill>
                <a:latin typeface="Arial" charset="0"/>
                <a:cs typeface="Arial" charset="0"/>
              </a:rPr>
              <a:t>RESULTS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chemeClr val="bg1"/>
                </a:solidFill>
                <a:latin typeface="Arial" charset="0"/>
              </a:rPr>
              <a:t>Entry point characteristics</a:t>
            </a:r>
          </a:p>
          <a:p>
            <a:pPr lvl="1" eaLnBrk="1" hangingPunct="1"/>
            <a:r>
              <a:rPr lang="en-US" sz="2400" b="1">
                <a:solidFill>
                  <a:schemeClr val="bg1"/>
                </a:solidFill>
                <a:latin typeface="Arial" charset="0"/>
                <a:cs typeface="Times New Roman" charset="0"/>
              </a:rPr>
              <a:t>Temperament for science research</a:t>
            </a:r>
          </a:p>
          <a:p>
            <a:pPr lvl="1" eaLnBrk="1" hangingPunct="1"/>
            <a:r>
              <a:rPr lang="en-US" sz="2400" b="1">
                <a:solidFill>
                  <a:schemeClr val="bg1"/>
                </a:solidFill>
                <a:latin typeface="Arial" charset="0"/>
                <a:cs typeface="Times New Roman" charset="0"/>
              </a:rPr>
              <a:t>Previous experience</a:t>
            </a:r>
          </a:p>
          <a:p>
            <a:endParaRPr lang="en-US">
              <a:latin typeface="Times New Roman" charset="0"/>
            </a:endParaRPr>
          </a:p>
        </p:txBody>
      </p:sp>
      <p:pic>
        <p:nvPicPr>
          <p:cNvPr id="2867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2057400"/>
            <a:ext cx="38671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CC66"/>
                </a:solidFill>
                <a:latin typeface="Arial" charset="0"/>
              </a:rPr>
              <a:t>RESULTS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3886200" cy="32766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Teaching approach</a:t>
            </a:r>
          </a:p>
          <a:p>
            <a:pPr lvl="1" eaLnBrk="1" hangingPunct="1"/>
            <a:r>
              <a:rPr lang="en-US" b="1">
                <a:solidFill>
                  <a:schemeClr val="bg1"/>
                </a:solidFill>
                <a:latin typeface="Arial" charset="0"/>
                <a:cs typeface="Times New Roman" charset="0"/>
              </a:rPr>
              <a:t>Role of parents</a:t>
            </a:r>
            <a:endParaRPr lang="en-US" sz="2000" b="1" i="1">
              <a:solidFill>
                <a:schemeClr val="bg1"/>
              </a:solidFill>
              <a:latin typeface="Arial" charset="0"/>
              <a:cs typeface="Times New Roman" charset="0"/>
            </a:endParaRPr>
          </a:p>
          <a:p>
            <a:pPr lvl="1" eaLnBrk="1" hangingPunct="1"/>
            <a:r>
              <a:rPr lang="en-US" b="1">
                <a:solidFill>
                  <a:schemeClr val="bg1"/>
                </a:solidFill>
                <a:latin typeface="Arial" charset="0"/>
                <a:cs typeface="Times New Roman" charset="0"/>
              </a:rPr>
              <a:t>Role of teachers and mentors</a:t>
            </a: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7" r="4305" b="2640"/>
          <a:stretch>
            <a:fillRect/>
          </a:stretch>
        </p:blipFill>
        <p:spPr bwMode="auto">
          <a:xfrm>
            <a:off x="5105400" y="1828800"/>
            <a:ext cx="29876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C66"/>
                </a:solidFill>
                <a:latin typeface="Arial" charset="0"/>
                <a:cs typeface="Arial" charset="0"/>
              </a:rPr>
              <a:t>RESULTS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96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Critical thinking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  <a:latin typeface="Arial" charset="0"/>
                <a:cs typeface="Times New Roman" charset="0"/>
              </a:rPr>
              <a:t>Specialized understanding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  <a:latin typeface="Arial" charset="0"/>
                <a:cs typeface="Times New Roman" charset="0"/>
              </a:rPr>
              <a:t>Deep understanding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  <a:latin typeface="Arial" charset="0"/>
                <a:cs typeface="Times New Roman" charset="0"/>
              </a:rPr>
              <a:t>Reverse engineering</a:t>
            </a:r>
          </a:p>
          <a:p>
            <a:endParaRPr lang="en-US">
              <a:latin typeface="Times New Roman" charset="0"/>
            </a:endParaRPr>
          </a:p>
        </p:txBody>
      </p:sp>
      <p:pic>
        <p:nvPicPr>
          <p:cNvPr id="32771" name="Picture 4" descr="sbPuzz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2743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CC66"/>
                </a:solidFill>
                <a:latin typeface="Arial" charset="0"/>
              </a:rPr>
              <a:t>RESULTS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4191000" cy="51816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Reflexive behaviors</a:t>
            </a:r>
          </a:p>
          <a:p>
            <a:pPr lvl="1" eaLnBrk="1" hangingPunct="1"/>
            <a:r>
              <a:rPr lang="en-US" b="1">
                <a:solidFill>
                  <a:schemeClr val="bg1"/>
                </a:solidFill>
                <a:latin typeface="Arial" charset="0"/>
                <a:cs typeface="Times New Roman" charset="0"/>
              </a:rPr>
              <a:t>Motivation</a:t>
            </a:r>
          </a:p>
          <a:p>
            <a:pPr lvl="1" eaLnBrk="1" hangingPunct="1"/>
            <a:r>
              <a:rPr lang="en-US" b="1">
                <a:solidFill>
                  <a:schemeClr val="bg1"/>
                </a:solidFill>
                <a:latin typeface="Arial" charset="0"/>
                <a:cs typeface="Times New Roman" charset="0"/>
              </a:rPr>
              <a:t>Descriptions of self</a:t>
            </a:r>
          </a:p>
          <a:p>
            <a:pPr lvl="1" eaLnBrk="1" hangingPunct="1">
              <a:buFontTx/>
              <a:buNone/>
            </a:pPr>
            <a:r>
              <a:rPr lang="en-US" sz="2000" b="1" i="1">
                <a:solidFill>
                  <a:schemeClr val="bg1"/>
                </a:solidFill>
                <a:latin typeface="Arial" charset="0"/>
                <a:cs typeface="Times New Roman" charset="0"/>
              </a:rPr>
              <a:t>    Above average ability, creativity, task commitment</a:t>
            </a:r>
          </a:p>
          <a:p>
            <a:pPr lvl="1" eaLnBrk="1" hangingPunct="1"/>
            <a:endParaRPr lang="en-US" sz="2000" b="1" i="1">
              <a:solidFill>
                <a:schemeClr val="bg1"/>
              </a:solidFill>
              <a:latin typeface="Arial" charset="0"/>
              <a:cs typeface="Times New Roman" charset="0"/>
            </a:endParaRPr>
          </a:p>
        </p:txBody>
      </p:sp>
      <p:pic>
        <p:nvPicPr>
          <p:cNvPr id="29699" name="Picture 2" descr="http://www.sharebook.co.kr/disney/a/%EB%B0%B1%EC%84%A4%EA%B3%B5%EC%A3%BC.files/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3773" r="4498" b="3773"/>
          <a:stretch>
            <a:fillRect/>
          </a:stretch>
        </p:blipFill>
        <p:spPr bwMode="auto">
          <a:xfrm>
            <a:off x="4953000" y="1752600"/>
            <a:ext cx="27987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4"/>
          <p:cNvSpPr>
            <a:spLocks noGrp="1"/>
          </p:cNvSpPr>
          <p:nvPr>
            <p:ph type="title"/>
          </p:nvPr>
        </p:nvSpPr>
        <p:spPr>
          <a:xfrm>
            <a:off x="2819400" y="609600"/>
            <a:ext cx="5638800" cy="1143000"/>
          </a:xfrm>
        </p:spPr>
        <p:txBody>
          <a:bodyPr/>
          <a:lstStyle/>
          <a:p>
            <a:r>
              <a:rPr lang="en-US" sz="3600">
                <a:solidFill>
                  <a:srgbClr val="FFCC66"/>
                </a:solidFill>
                <a:latin typeface="Arial" charset="0"/>
                <a:cs typeface="Arial" charset="0"/>
              </a:rPr>
              <a:t>2010 Programme for International Student Assessment (PISA)</a:t>
            </a:r>
          </a:p>
        </p:txBody>
      </p:sp>
      <p:sp>
        <p:nvSpPr>
          <p:cNvPr id="38914" name="Content Placeholder 6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i="1">
                <a:solidFill>
                  <a:srgbClr val="FFCC66"/>
                </a:solidFill>
                <a:latin typeface="Arial" charset="0"/>
                <a:cs typeface="Arial" charset="0"/>
              </a:rPr>
              <a:t>34 Nations tested</a:t>
            </a:r>
          </a:p>
          <a:p>
            <a:pPr marL="0" indent="0">
              <a:buFontTx/>
              <a:buNone/>
            </a:pPr>
            <a:endParaRPr lang="en-US">
              <a:solidFill>
                <a:srgbClr val="FFCC66"/>
              </a:solidFill>
              <a:latin typeface="Times New Roman" charset="0"/>
            </a:endParaRPr>
          </a:p>
        </p:txBody>
      </p:sp>
      <p:pic>
        <p:nvPicPr>
          <p:cNvPr id="3891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12"/>
          <a:stretch>
            <a:fillRect/>
          </a:stretch>
        </p:blipFill>
        <p:spPr bwMode="auto">
          <a:xfrm>
            <a:off x="836613" y="381000"/>
            <a:ext cx="17541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76400" y="3048000"/>
          <a:ext cx="6096000" cy="23164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/>
                          <a:cs typeface="Arial"/>
                        </a:rPr>
                        <a:t>Subject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/>
                          <a:cs typeface="Arial"/>
                        </a:rPr>
                        <a:t>US Rank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45714" marB="45714"/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/>
                          <a:cs typeface="Arial"/>
                        </a:rPr>
                        <a:t>Reading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/>
                          <a:cs typeface="Arial"/>
                        </a:rPr>
                        <a:t>14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45714" marB="45714"/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/>
                          <a:cs typeface="Arial"/>
                        </a:rPr>
                        <a:t>Science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/>
                          <a:cs typeface="Arial"/>
                        </a:rPr>
                        <a:t>17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45714" marB="45714"/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/>
                          <a:cs typeface="Arial"/>
                        </a:rPr>
                        <a:t>Math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/>
                          <a:cs typeface="Arial"/>
                        </a:rPr>
                        <a:t>25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45714" marB="4571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1219200"/>
            <a:ext cx="5867400" cy="1143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FFCC66"/>
                </a:solidFill>
                <a:latin typeface="Arial" charset="0"/>
              </a:rPr>
              <a:t>International Science and Engineering Fair Top Winners </a:t>
            </a:r>
            <a:br>
              <a:rPr lang="en-US" sz="3600">
                <a:solidFill>
                  <a:srgbClr val="FFCC66"/>
                </a:solidFill>
                <a:latin typeface="Arial" charset="0"/>
              </a:rPr>
            </a:br>
            <a:r>
              <a:rPr lang="en-US" sz="3600" i="1">
                <a:solidFill>
                  <a:srgbClr val="FFCC66"/>
                </a:solidFill>
                <a:latin typeface="Arial" charset="0"/>
              </a:rPr>
              <a:t>2002-2011</a:t>
            </a:r>
            <a:r>
              <a:rPr lang="en-US" sz="3600">
                <a:solidFill>
                  <a:srgbClr val="FFCC66"/>
                </a:solidFill>
                <a:latin typeface="Arial" charset="0"/>
              </a:rPr>
              <a:t/>
            </a:r>
            <a:br>
              <a:rPr lang="en-US" sz="3600">
                <a:solidFill>
                  <a:srgbClr val="FFCC66"/>
                </a:solidFill>
                <a:latin typeface="Arial" charset="0"/>
              </a:rPr>
            </a:br>
            <a:endParaRPr lang="en-US" sz="3600">
              <a:solidFill>
                <a:srgbClr val="FFCC66"/>
              </a:solidFill>
              <a:latin typeface="Arial" charset="0"/>
            </a:endParaRPr>
          </a:p>
        </p:txBody>
      </p:sp>
      <p:graphicFrame>
        <p:nvGraphicFramePr>
          <p:cNvPr id="4174" name="Group 78"/>
          <p:cNvGraphicFramePr>
            <a:graphicFrameLocks noGrp="1"/>
          </p:cNvGraphicFramePr>
          <p:nvPr/>
        </p:nvGraphicFramePr>
        <p:xfrm>
          <a:off x="1752600" y="3124200"/>
          <a:ext cx="5672138" cy="2667000"/>
        </p:xfrm>
        <a:graphic>
          <a:graphicData uri="http://schemas.openxmlformats.org/drawingml/2006/table">
            <a:tbl>
              <a:tblPr/>
              <a:tblGrid>
                <a:gridCol w="3995738"/>
                <a:gridCol w="1676400"/>
              </a:tblGrid>
              <a:tr h="1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 Citizens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All other countries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49" name="Picture 80" descr="C:\Documents and Settings\Frank.PC326916935110\My Documents\My Pictures\isef_logo_ne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968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943600" cy="1143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FFCC66"/>
                </a:solidFill>
                <a:latin typeface="Arial" charset="0"/>
              </a:rPr>
              <a:t>Nobel Prize Recipients </a:t>
            </a:r>
            <a:br>
              <a:rPr lang="en-US" sz="3600">
                <a:solidFill>
                  <a:srgbClr val="FFCC66"/>
                </a:solidFill>
                <a:latin typeface="Arial" charset="0"/>
              </a:rPr>
            </a:br>
            <a:r>
              <a:rPr lang="en-US" sz="3600" i="1">
                <a:solidFill>
                  <a:srgbClr val="FFCC66"/>
                </a:solidFill>
                <a:latin typeface="Arial" charset="0"/>
              </a:rPr>
              <a:t>2002-2011</a:t>
            </a:r>
          </a:p>
        </p:txBody>
      </p:sp>
      <p:graphicFrame>
        <p:nvGraphicFramePr>
          <p:cNvPr id="5194" name="Group 74"/>
          <p:cNvGraphicFramePr>
            <a:graphicFrameLocks noGrp="1"/>
          </p:cNvGraphicFramePr>
          <p:nvPr/>
        </p:nvGraphicFramePr>
        <p:xfrm>
          <a:off x="381000" y="2286000"/>
          <a:ext cx="8458200" cy="3174999"/>
        </p:xfrm>
        <a:graphic>
          <a:graphicData uri="http://schemas.openxmlformats.org/drawingml/2006/table">
            <a:tbl>
              <a:tblPr/>
              <a:tblGrid>
                <a:gridCol w="2514600"/>
                <a:gridCol w="1981200"/>
                <a:gridCol w="1828800"/>
                <a:gridCol w="21336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Physics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Chemistry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Physiology/Medicine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 affiliations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All other countries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84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CC66"/>
                </a:solidFill>
                <a:latin typeface="Arial" charset="0"/>
              </a:rPr>
              <a:t>FRAMEWORK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9200" y="2667000"/>
            <a:ext cx="6926263" cy="1860550"/>
            <a:chOff x="43" y="0"/>
            <a:chExt cx="3831" cy="1172"/>
          </a:xfrm>
        </p:grpSpPr>
        <p:sp>
          <p:nvSpPr>
            <p:cNvPr id="16394" name="Rectangle 4"/>
            <p:cNvSpPr>
              <a:spLocks noChangeArrowheads="1"/>
            </p:cNvSpPr>
            <p:nvPr/>
          </p:nvSpPr>
          <p:spPr bwMode="auto">
            <a:xfrm>
              <a:off x="43" y="0"/>
              <a:ext cx="1764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26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Problem solving</a:t>
              </a:r>
              <a:endParaRPr lang="en-US" sz="2600" b="1">
                <a:solidFill>
                  <a:schemeClr val="bg1"/>
                </a:solidFill>
                <a:latin typeface="Arial Narrow" charset="0"/>
              </a:endParaRPr>
            </a:p>
            <a:p>
              <a:pPr algn="ctr" eaLnBrk="0" hangingPunct="0"/>
              <a:endParaRPr lang="en-US" sz="2600" b="1">
                <a:solidFill>
                  <a:schemeClr val="bg1"/>
                </a:solidFill>
              </a:endParaRPr>
            </a:p>
          </p:txBody>
        </p:sp>
        <p:sp>
          <p:nvSpPr>
            <p:cNvPr id="16395" name="Rectangle 5"/>
            <p:cNvSpPr>
              <a:spLocks noChangeArrowheads="1"/>
            </p:cNvSpPr>
            <p:nvPr/>
          </p:nvSpPr>
          <p:spPr bwMode="auto">
            <a:xfrm>
              <a:off x="1813" y="192"/>
              <a:ext cx="299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4800">
                  <a:solidFill>
                    <a:schemeClr val="bg1"/>
                  </a:solidFill>
                  <a:latin typeface="Arial" charset="0"/>
                  <a:cs typeface="Arial" charset="0"/>
                  <a:sym typeface="Symbol" charset="0"/>
                </a:rPr>
                <a:t></a:t>
              </a:r>
              <a:endParaRPr lang="en-US" sz="1200">
                <a:solidFill>
                  <a:schemeClr val="bg1"/>
                </a:solidFill>
                <a:latin typeface="Arial Narrow" charset="0"/>
              </a:endParaRPr>
            </a:p>
            <a:p>
              <a:pPr algn="ctr" eaLnBrk="0" hangingPunct="0"/>
              <a:endParaRPr lang="en-US" sz="4800">
                <a:latin typeface="Arial" charset="0"/>
                <a:cs typeface="Arial" charset="0"/>
                <a:sym typeface="Symbol" charset="0"/>
              </a:endParaRPr>
            </a:p>
          </p:txBody>
        </p:sp>
        <p:sp>
          <p:nvSpPr>
            <p:cNvPr id="16396" name="Rectangle 6"/>
            <p:cNvSpPr>
              <a:spLocks noChangeArrowheads="1"/>
            </p:cNvSpPr>
            <p:nvPr/>
          </p:nvSpPr>
          <p:spPr bwMode="auto">
            <a:xfrm>
              <a:off x="2106" y="0"/>
              <a:ext cx="1768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26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Problem finding</a:t>
              </a:r>
              <a:endParaRPr lang="en-US" sz="1200" b="1">
                <a:solidFill>
                  <a:schemeClr val="bg1"/>
                </a:solidFill>
                <a:latin typeface="Arial Narrow" charset="0"/>
              </a:endParaRPr>
            </a:p>
            <a:p>
              <a:pPr algn="ctr" eaLnBrk="0" hangingPunct="0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19200" y="3733800"/>
            <a:ext cx="7010400" cy="1784350"/>
            <a:chOff x="43" y="0"/>
            <a:chExt cx="3831" cy="1124"/>
          </a:xfrm>
        </p:grpSpPr>
        <p:sp>
          <p:nvSpPr>
            <p:cNvPr id="16391" name="Rectangle 8"/>
            <p:cNvSpPr>
              <a:spLocks noChangeArrowheads="1"/>
            </p:cNvSpPr>
            <p:nvPr/>
          </p:nvSpPr>
          <p:spPr bwMode="auto">
            <a:xfrm>
              <a:off x="43" y="0"/>
              <a:ext cx="1764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26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Logical/Analytical</a:t>
              </a:r>
              <a:endParaRPr lang="en-US" sz="1200" b="1">
                <a:solidFill>
                  <a:schemeClr val="bg1"/>
                </a:solidFill>
                <a:latin typeface="Arial Narrow" charset="0"/>
              </a:endParaRPr>
            </a:p>
            <a:p>
              <a:pPr algn="ctr" eaLnBrk="0" hangingPunct="0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6392" name="Rectangle 9"/>
            <p:cNvSpPr>
              <a:spLocks noChangeArrowheads="1"/>
            </p:cNvSpPr>
            <p:nvPr/>
          </p:nvSpPr>
          <p:spPr bwMode="auto">
            <a:xfrm>
              <a:off x="1792" y="144"/>
              <a:ext cx="299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4800">
                  <a:solidFill>
                    <a:schemeClr val="bg1"/>
                  </a:solidFill>
                  <a:latin typeface="Arial" charset="0"/>
                  <a:cs typeface="Arial" charset="0"/>
                  <a:sym typeface="Symbol" charset="0"/>
                </a:rPr>
                <a:t></a:t>
              </a:r>
              <a:endParaRPr lang="en-US" sz="1200">
                <a:solidFill>
                  <a:schemeClr val="bg1"/>
                </a:solidFill>
                <a:latin typeface="Arial Narrow" charset="0"/>
              </a:endParaRPr>
            </a:p>
            <a:p>
              <a:pPr algn="ctr" eaLnBrk="0" hangingPunct="0"/>
              <a:endParaRPr lang="en-US" sz="4800">
                <a:solidFill>
                  <a:schemeClr val="bg1"/>
                </a:solidFill>
                <a:latin typeface="Arial" charset="0"/>
                <a:cs typeface="Arial" charset="0"/>
                <a:sym typeface="Symbol" charset="0"/>
              </a:endParaRPr>
            </a:p>
          </p:txBody>
        </p:sp>
        <p:sp>
          <p:nvSpPr>
            <p:cNvPr id="16393" name="Rectangle 10"/>
            <p:cNvSpPr>
              <a:spLocks noChangeArrowheads="1"/>
            </p:cNvSpPr>
            <p:nvPr/>
          </p:nvSpPr>
          <p:spPr bwMode="auto">
            <a:xfrm>
              <a:off x="2106" y="0"/>
              <a:ext cx="1768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26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Creative</a:t>
              </a:r>
              <a:endParaRPr lang="en-US" sz="1200" b="1">
                <a:solidFill>
                  <a:schemeClr val="bg1"/>
                </a:solidFill>
                <a:latin typeface="Arial Narrow" charset="0"/>
              </a:endParaRPr>
            </a:p>
            <a:p>
              <a:pPr algn="ctr" eaLnBrk="0" hangingPunct="0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2125663" y="1920875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kumimoji="1" lang="en-US" sz="2800" b="1">
                <a:solidFill>
                  <a:schemeClr val="bg1"/>
                </a:solidFill>
                <a:latin typeface="Arial" charset="0"/>
              </a:rPr>
              <a:t>Inquiry &amp; Science Education</a:t>
            </a:r>
          </a:p>
        </p:txBody>
      </p:sp>
      <p:sp>
        <p:nvSpPr>
          <p:cNvPr id="16389" name="Line 12"/>
          <p:cNvSpPr>
            <a:spLocks noChangeShapeType="1"/>
          </p:cNvSpPr>
          <p:nvPr/>
        </p:nvSpPr>
        <p:spPr bwMode="auto">
          <a:xfrm flipH="1">
            <a:off x="3344863" y="2378075"/>
            <a:ext cx="685800" cy="457200"/>
          </a:xfrm>
          <a:prstGeom prst="line">
            <a:avLst/>
          </a:prstGeom>
          <a:noFill/>
          <a:ln w="3175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0" name="Line 13"/>
          <p:cNvSpPr>
            <a:spLocks noChangeShapeType="1"/>
          </p:cNvSpPr>
          <p:nvPr/>
        </p:nvSpPr>
        <p:spPr bwMode="auto">
          <a:xfrm>
            <a:off x="5478463" y="2378075"/>
            <a:ext cx="609600" cy="457200"/>
          </a:xfrm>
          <a:prstGeom prst="line">
            <a:avLst/>
          </a:prstGeom>
          <a:noFill/>
          <a:ln w="3175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718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apyrus"/>
                <a:cs typeface="Papyrus"/>
              </a:rPr>
              <a:t>						</a:t>
            </a:r>
            <a:endParaRPr lang="en-US" sz="2400" dirty="0">
              <a:latin typeface="Papyrus"/>
              <a:cs typeface="Papyru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99511"/>
              </p:ext>
            </p:extLst>
          </p:nvPr>
        </p:nvGraphicFramePr>
        <p:xfrm>
          <a:off x="263607" y="1752600"/>
          <a:ext cx="8575593" cy="1447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8531"/>
                <a:gridCol w="2858531"/>
                <a:gridCol w="2858531"/>
              </a:tblGrid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Structured </a:t>
                      </a:r>
                    </a:p>
                    <a:p>
                      <a:pPr algn="ctr"/>
                      <a:r>
                        <a:rPr lang="en-US" sz="3600" dirty="0" smtClean="0"/>
                        <a:t>Inquiry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Guided </a:t>
                      </a:r>
                    </a:p>
                    <a:p>
                      <a:pPr algn="ctr"/>
                      <a:r>
                        <a:rPr lang="en-US" sz="3600" dirty="0" smtClean="0"/>
                        <a:t>Inquiry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Open</a:t>
                      </a:r>
                    </a:p>
                    <a:p>
                      <a:pPr algn="ctr"/>
                      <a:r>
                        <a:rPr lang="en-US" sz="3600" dirty="0" smtClean="0"/>
                        <a:t> Inquiry</a:t>
                      </a:r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3" y="3233540"/>
            <a:ext cx="1491238" cy="2117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7660" t="6045" r="5387" b="4963"/>
          <a:stretch>
            <a:fillRect/>
          </a:stretch>
        </p:blipFill>
        <p:spPr>
          <a:xfrm>
            <a:off x="6755126" y="3315470"/>
            <a:ext cx="1533701" cy="20072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5410200"/>
            <a:ext cx="1980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/>
                <a:cs typeface="Arial Narrow"/>
              </a:rPr>
              <a:t>STEP-BY-STEP</a:t>
            </a:r>
            <a:endParaRPr lang="en-US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4812" y="5405735"/>
            <a:ext cx="235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PROBLEM-BASED</a:t>
            </a:r>
            <a:endParaRPr lang="en-US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5410200"/>
            <a:ext cx="2386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PROBLEM-POSED</a:t>
            </a:r>
            <a:endParaRPr lang="en-US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290" y="3299114"/>
            <a:ext cx="2045369" cy="2045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C66"/>
                </a:solidFill>
                <a:latin typeface="Arial"/>
                <a:cs typeface="Arial"/>
              </a:rPr>
              <a:t>FRAMEWORK</a:t>
            </a:r>
            <a:endParaRPr lang="en-US" b="1" dirty="0">
              <a:solidFill>
                <a:srgbClr val="FFCC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62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CC66"/>
                </a:solidFill>
                <a:latin typeface="Arial" charset="0"/>
              </a:rPr>
              <a:t>RATIONALE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PF not extensively studied in science</a:t>
            </a:r>
            <a:r>
              <a:rPr lang="en-US" sz="2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800" i="1" dirty="0">
                <a:solidFill>
                  <a:schemeClr val="bg1"/>
                </a:solidFill>
                <a:latin typeface="Arial" charset="0"/>
              </a:rPr>
              <a:t>(Hoover &amp; </a:t>
            </a:r>
            <a:r>
              <a:rPr lang="en-US" sz="1800" i="1" dirty="0" err="1">
                <a:solidFill>
                  <a:schemeClr val="bg1"/>
                </a:solidFill>
                <a:latin typeface="Arial" charset="0"/>
              </a:rPr>
              <a:t>Feldhusen</a:t>
            </a:r>
            <a:r>
              <a:rPr lang="en-US" sz="1800" i="1" dirty="0">
                <a:solidFill>
                  <a:schemeClr val="bg1"/>
                </a:solidFill>
                <a:latin typeface="Arial" charset="0"/>
              </a:rPr>
              <a:t>, 1990&amp;1994; </a:t>
            </a:r>
            <a:r>
              <a:rPr lang="en-US" sz="1800" i="1" dirty="0" err="1">
                <a:solidFill>
                  <a:schemeClr val="bg1"/>
                </a:solidFill>
                <a:latin typeface="Arial" charset="0"/>
              </a:rPr>
              <a:t>Smilansky</a:t>
            </a:r>
            <a:r>
              <a:rPr lang="en-US" sz="1800" i="1" dirty="0">
                <a:solidFill>
                  <a:schemeClr val="bg1"/>
                </a:solidFill>
                <a:latin typeface="Arial" charset="0"/>
              </a:rPr>
              <a:t> 1994; </a:t>
            </a:r>
            <a:r>
              <a:rPr lang="en-US" sz="1800" i="1" dirty="0" err="1">
                <a:solidFill>
                  <a:schemeClr val="bg1"/>
                </a:solidFill>
                <a:latin typeface="Arial" charset="0"/>
              </a:rPr>
              <a:t>Subotnik</a:t>
            </a:r>
            <a:r>
              <a:rPr lang="en-US" sz="1800" i="1" dirty="0">
                <a:solidFill>
                  <a:schemeClr val="bg1"/>
                </a:solidFill>
                <a:latin typeface="Arial" charset="0"/>
              </a:rPr>
              <a:t>, 1988)</a:t>
            </a: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PF not extensively examined in learning psychology</a:t>
            </a:r>
            <a:r>
              <a:rPr lang="en-US" sz="2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800" i="1" dirty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en-US" sz="1800" i="1" dirty="0" err="1">
                <a:solidFill>
                  <a:schemeClr val="bg1"/>
                </a:solidFill>
                <a:latin typeface="Arial" charset="0"/>
              </a:rPr>
              <a:t>Jonassen</a:t>
            </a:r>
            <a:r>
              <a:rPr lang="en-US" sz="1800" i="1" dirty="0">
                <a:solidFill>
                  <a:schemeClr val="bg1"/>
                </a:solidFill>
                <a:latin typeface="Arial" charset="0"/>
              </a:rPr>
              <a:t>, 1997; </a:t>
            </a:r>
            <a:r>
              <a:rPr lang="en-US" sz="1800" i="1" dirty="0" err="1">
                <a:solidFill>
                  <a:schemeClr val="bg1"/>
                </a:solidFill>
                <a:latin typeface="Arial" charset="0"/>
              </a:rPr>
              <a:t>Shymansky</a:t>
            </a:r>
            <a:r>
              <a:rPr lang="en-US" sz="1800" i="1" dirty="0">
                <a:solidFill>
                  <a:schemeClr val="bg1"/>
                </a:solidFill>
                <a:latin typeface="Arial" charset="0"/>
              </a:rPr>
              <a:t>, 1990)</a:t>
            </a: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PF studies in science primarily in classroom</a:t>
            </a:r>
            <a:r>
              <a:rPr lang="en-US" sz="2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800" i="1" dirty="0">
                <a:solidFill>
                  <a:schemeClr val="bg1"/>
                </a:solidFill>
                <a:latin typeface="Arial" charset="0"/>
              </a:rPr>
              <a:t>(Roth studies: 1993, 1997, </a:t>
            </a:r>
            <a:r>
              <a:rPr lang="en-US" sz="1800" i="1" dirty="0" smtClean="0">
                <a:solidFill>
                  <a:schemeClr val="bg1"/>
                </a:solidFill>
                <a:latin typeface="Arial" charset="0"/>
              </a:rPr>
              <a:t>1998; </a:t>
            </a:r>
            <a:r>
              <a:rPr lang="en-US" sz="1800" i="1" dirty="0">
                <a:solidFill>
                  <a:schemeClr val="bg1"/>
                </a:solidFill>
                <a:latin typeface="Arial" charset="0"/>
              </a:rPr>
              <a:t>Prince, 2004)</a:t>
            </a: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Science fair studies primarily descriptive – not focused on cognitive structures</a:t>
            </a:r>
            <a:r>
              <a:rPr lang="en-US" sz="2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800" i="1" dirty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en-US" sz="1800" i="1" dirty="0" err="1">
                <a:solidFill>
                  <a:schemeClr val="bg1"/>
                </a:solidFill>
                <a:latin typeface="Arial" charset="0"/>
              </a:rPr>
              <a:t>Bellipani</a:t>
            </a:r>
            <a:r>
              <a:rPr lang="en-US" sz="1800" i="1" dirty="0">
                <a:solidFill>
                  <a:schemeClr val="bg1"/>
                </a:solidFill>
                <a:latin typeface="Arial" charset="0"/>
              </a:rPr>
              <a:t>, 1994; Pyle, 1996)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CC66"/>
                </a:solidFill>
                <a:latin typeface="Arial" charset="0"/>
              </a:rPr>
              <a:t>RESEARCH QUESTIONS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What are the distinguishing problem finding features of externally-evaluated, exemplary, open-inquiry science research projects?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How do parents, teachers, and mentors influence student problem finding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508</Words>
  <Application>Microsoft Macintosh PowerPoint</Application>
  <PresentationFormat>On-screen Show (4:3)</PresentationFormat>
  <Paragraphs>170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THE CREATIVE PROCESS OF PROBLEM FINDING MANIFESTED  IN OPEN INQUIRY</vt:lpstr>
      <vt:lpstr>21st-century Approach to Presentation </vt:lpstr>
      <vt:lpstr>2010 Programme for International Student Assessment (PISA)</vt:lpstr>
      <vt:lpstr>International Science and Engineering Fair Top Winners  2002-2011 </vt:lpstr>
      <vt:lpstr>Nobel Prize Recipients  2002-2011</vt:lpstr>
      <vt:lpstr>FRAMEWORK</vt:lpstr>
      <vt:lpstr>FRAMEWORK</vt:lpstr>
      <vt:lpstr>RATIONALE</vt:lpstr>
      <vt:lpstr>RESEARCH QUESTIONS</vt:lpstr>
      <vt:lpstr>SAMPLE</vt:lpstr>
      <vt:lpstr>TRIANGULATION STRATEGY</vt:lpstr>
      <vt:lpstr>RESULTS</vt:lpstr>
      <vt:lpstr>RESULTS</vt:lpstr>
      <vt:lpstr>RESULTS</vt:lpstr>
      <vt:lpstr>TYPES OF PROJECTS</vt:lpstr>
      <vt:lpstr>RESULTS</vt:lpstr>
      <vt:lpstr>RESULTS</vt:lpstr>
      <vt:lpstr>CONCLUSIONS</vt:lpstr>
      <vt:lpstr>LIMITATIONS</vt:lpstr>
      <vt:lpstr>IMPLICATIONS</vt:lpstr>
      <vt:lpstr>PowerPoint Presentation</vt:lpstr>
      <vt:lpstr>RESULTS</vt:lpstr>
      <vt:lpstr>RESULTS</vt:lpstr>
      <vt:lpstr>RESULTS</vt:lpstr>
      <vt:lpstr>RESULTS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PROBLEM FINDING ON THE QUALITY OF AUTHENTIC  OPEN-INQUIRY SCIENCE  RESEARCH PROJECTS</dc:title>
  <dc:creator>Frank</dc:creator>
  <cp:lastModifiedBy>Frank LaBanca</cp:lastModifiedBy>
  <cp:revision>34</cp:revision>
  <dcterms:created xsi:type="dcterms:W3CDTF">2008-03-20T01:19:56Z</dcterms:created>
  <dcterms:modified xsi:type="dcterms:W3CDTF">2012-01-14T03:41:02Z</dcterms:modified>
</cp:coreProperties>
</file>